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6" r:id="rId19"/>
    <p:sldId id="299" r:id="rId20"/>
    <p:sldId id="277" r:id="rId21"/>
    <p:sldId id="278" r:id="rId22"/>
    <p:sldId id="279" r:id="rId23"/>
    <p:sldId id="281" r:id="rId24"/>
    <p:sldId id="282" r:id="rId25"/>
    <p:sldId id="300" r:id="rId26"/>
    <p:sldId id="283" r:id="rId27"/>
    <p:sldId id="301" r:id="rId28"/>
    <p:sldId id="285" r:id="rId29"/>
    <p:sldId id="302" r:id="rId30"/>
    <p:sldId id="287" r:id="rId31"/>
    <p:sldId id="284" r:id="rId32"/>
    <p:sldId id="286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16723-7144-3B71-99ED-41C692260D70}" v="169" dt="2025-04-15T03:37:39.102"/>
    <p1510:client id="{26E71201-2C8A-D0FD-E2E6-97535AB3D3EF}" v="110" dt="2025-04-15T02:31:55.210"/>
    <p1510:client id="{2D645C1F-426B-564B-CB08-97226E491683}" v="131" dt="2025-04-14T19:58:21.661"/>
    <p1510:client id="{59198723-2E50-122C-3431-ABBB1BAE0B61}" v="14" dt="2025-04-15T15:54:55.330"/>
    <p1510:client id="{8EA08D1D-6504-259F-47DC-43AD95AC450A}" v="722" dt="2025-04-16T16:04:45.481"/>
    <p1510:client id="{B105EA17-77E5-0F55-4603-F2F028646253}" v="272" dt="2025-04-16T03:35:33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4" autoAdjust="0"/>
    <p:restoredTop sz="94660"/>
  </p:normalViewPr>
  <p:slideViewPr>
    <p:cSldViewPr snapToGrid="0">
      <p:cViewPr>
        <p:scale>
          <a:sx n="58" d="100"/>
          <a:sy n="58" d="100"/>
        </p:scale>
        <p:origin x="88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5A01-1092-0448-6649-2818FC25B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9F0D6-8D1E-10F8-9CBA-45392B0BA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008C6-D07A-7017-DE02-3244582F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8234B-0DF4-267F-3B6A-57F2C1A1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7836C-6A9E-49FA-7D34-9E4A7B25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3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4018-D7F1-9CBF-6DFA-EF25442C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3F969-22EB-D60A-6CD9-F027E7BFE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C114B-1189-1439-D21F-227C6353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E2B0-F2DF-E3F9-45E9-F4AE7185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4A44D-140A-C905-2E40-F3655A1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9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9F94D-4CF8-53EC-24DA-E7872370B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2D1D2-C7C4-CBF1-B777-7775A315E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D996B-9157-C36D-E9A9-BC29D4D9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C95E-5C79-BBEF-CDC4-C9A7F4AB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8FE9-74AF-3876-3B20-B29B7098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3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6FDF-AC24-1830-7596-FBE6FCD5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58C0-0E31-45AC-0CD1-0BEAB41BC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1167-F845-AD1E-D689-D2C888E1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3F6D3-63C9-EFC9-B979-9122DB18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48052-DE2B-5D4E-F4AF-05F75262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6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5625-B7CC-2392-EE23-E76D4A12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7EF0D-506A-C4D9-8F4B-BB3AD7335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11182-25BF-4B29-FFC0-56C9BCBE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380E9-850F-3A0D-8984-10B566A9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A697-AFC9-92CB-08D0-196B27E8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DFA6-FAA2-83CA-6A7A-129EE44F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CC41-A2B0-1FEC-69A8-E07C600BF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A4FAC-12E5-E773-BB02-81FEC4CB3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998E1-A74B-084C-DB97-971800AC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1B3B-1D42-C050-2E4D-96FDD316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6C6C-4227-506D-D2D3-DC99E690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7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2D5C-C0BC-4F6F-B618-00A153DA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A3E61-F915-913D-C7E3-7519553A4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A13B0-E12F-19AF-DB9B-9AE6572C4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83844-A619-4191-7BC8-834895079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83307-D3E2-7272-5769-98D13CD5A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D90F7-1626-9A81-6936-3F2326AE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BD03F3-43DA-99FE-56AD-F9A73A87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EB630-A77E-4C73-4879-2338394E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0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0C0D-E27F-66D2-A563-992473D2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C28BD-9E37-2769-5944-84327E3E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02A2D-E72B-0A87-533B-600189CE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ABFCF-3963-6989-A9D9-14FF07E6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3FC07-1312-93C6-CD5B-551F33B8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CE494-32B7-BCB2-0E4C-82C69842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FF38A-DC25-6F05-3F7A-743658A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30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8E83-2B01-BD6C-C93A-DA6B3432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6D2E-69F1-7B40-B31F-7BDBE68A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79547-1C6B-4CB5-DB91-BC0C84C07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47531-7367-0273-56F3-F234B7F2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44D90-E037-A0DD-DF3F-A44AB528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A031B-60AB-CE5F-CA19-5F91F504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9893-C0D9-CADE-3E55-6F1B4020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4529B-7AA9-EB7F-834E-1ABE919EC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74DB9-BB61-4A1C-403E-5F95FAA09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D3D9F-6EA9-7E3D-4D08-C62E5FDC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741F5-427D-5DA8-CBEC-96B8A8973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ABDEE-A3CF-9432-1AA6-433C9866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2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B6E14-E9FD-B74C-9C26-204C7DB5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6B2E6-D82C-AAEA-718D-C69BA357D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8284-C681-D845-2475-79F054354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079267-2104-4578-A2F1-491FCF5132B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6289D-72BA-C5AB-506E-6CA110A72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1F462-30CE-FCE5-708C-5D4612E40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2F412D-C618-40D0-9B84-0D9B70633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0" Type="http://schemas.openxmlformats.org/officeDocument/2006/relationships/image" Target="../media/image2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0" Type="http://schemas.openxmlformats.org/officeDocument/2006/relationships/image" Target="../media/image2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0" Type="http://schemas.openxmlformats.org/officeDocument/2006/relationships/image" Target="../media/image2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0" Type="http://schemas.openxmlformats.org/officeDocument/2006/relationships/image" Target="../media/image2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open.com/hosted-document?doi=10.57197/JDR-2024-0078" TargetMode="External"/><Relationship Id="rId13" Type="http://schemas.openxmlformats.org/officeDocument/2006/relationships/hyperlink" Target="https://www.scitepress.org/Papers/2024/123907/123907.pdf(8)" TargetMode="External"/><Relationship Id="rId18" Type="http://schemas.openxmlformats.org/officeDocument/2006/relationships/hyperlink" Target="https://www.geeksforgeeks.org/residual-networks-resnet-deep-learning/" TargetMode="External"/><Relationship Id="rId3" Type="http://schemas.openxmlformats.org/officeDocument/2006/relationships/hyperlink" Target="https://pmc.ncbi.nlm.nih.gov/articles/PMC9043670/" TargetMode="External"/><Relationship Id="rId7" Type="http://schemas.openxmlformats.org/officeDocument/2006/relationships/hyperlink" Target="https://ieeexplore.ieee.org/abstract/document/9932959" TargetMode="External"/><Relationship Id="rId12" Type="http://schemas.openxmlformats.org/officeDocument/2006/relationships/hyperlink" Target="https://arxiv.org/abs/2405.14019" TargetMode="External"/><Relationship Id="rId17" Type="http://schemas.openxmlformats.org/officeDocument/2006/relationships/hyperlink" Target="https://www.ibm.com/think/topics/transfer-learning#:~:text=Transfer%20learning%20is%20a%20machine,improve%20generalization%20in%20another%20setting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aws.amazon.com/what-is/deep-learnin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abstract/document/10458634" TargetMode="External"/><Relationship Id="rId11" Type="http://schemas.openxmlformats.org/officeDocument/2006/relationships/hyperlink" Target="https://www.sciencedirect.com/science/article/pii/S0969996124001475" TargetMode="External"/><Relationship Id="rId5" Type="http://schemas.openxmlformats.org/officeDocument/2006/relationships/hyperlink" Target="https://ieeexplore.ieee.org/abstract/document/10157177" TargetMode="External"/><Relationship Id="rId15" Type="http://schemas.openxmlformats.org/officeDocument/2006/relationships/hyperlink" Target="https://www.geeksforgeeks.org/vision-transformers-vs-convolutional-neural-networks-cnns/" TargetMode="External"/><Relationship Id="rId10" Type="http://schemas.openxmlformats.org/officeDocument/2006/relationships/hyperlink" Target="https://ieeexplore.ieee.org/abstract/document/9544601" TargetMode="External"/><Relationship Id="rId19" Type="http://schemas.openxmlformats.org/officeDocument/2006/relationships/hyperlink" Target="https://www.mdpi.com/2075-4418/13/19/3030" TargetMode="External"/><Relationship Id="rId4" Type="http://schemas.openxmlformats.org/officeDocument/2006/relationships/hyperlink" Target="https://www.scitepress.org/Papers/2024/123907/123907.pdf" TargetMode="External"/><Relationship Id="rId9" Type="http://schemas.openxmlformats.org/officeDocument/2006/relationships/hyperlink" Target="https://pmc.ncbi.nlm.nih.gov/articles/PMC9163993/" TargetMode="External"/><Relationship Id="rId14" Type="http://schemas.openxmlformats.org/officeDocument/2006/relationships/hyperlink" Target="https://pmc.ncbi.nlm.nih.gov/articles/PMC10102759/(5)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/2076-3417/12/10/4920" TargetMode="External"/><Relationship Id="rId3" Type="http://schemas.openxmlformats.org/officeDocument/2006/relationships/hyperlink" Target="https://research-ebsco-com.ezproxy.selu.edu/c/2d6smp/viewer/pdf/rpe36iq7qf?route=details" TargetMode="External"/><Relationship Id="rId7" Type="http://schemas.openxmlformats.org/officeDocument/2006/relationships/hyperlink" Target="https://arxiv.org/abs/1911.0627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k.springer.com/article/10.1186/1471-2377-11-67" TargetMode="External"/><Relationship Id="rId11" Type="http://schemas.openxmlformats.org/officeDocument/2006/relationships/hyperlink" Target="https://www.baeldung.com/cs/transformer-networks-residual-connections#:~:text=First%20of%20all%2C%20residual%20connections,a%20non%2Dlinear%20activation%20function" TargetMode="External"/><Relationship Id="rId5" Type="http://schemas.openxmlformats.org/officeDocument/2006/relationships/hyperlink" Target="https://onlinelibrary.wiley.com/doi/epdf/10.1155/2023/4776770" TargetMode="External"/><Relationship Id="rId10" Type="http://schemas.openxmlformats.org/officeDocument/2006/relationships/hyperlink" Target="https://machinelearningmastery.com/a-gentle-introduction-to-positional-encoding-in-transformer-models-part-1/" TargetMode="External"/><Relationship Id="rId4" Type="http://schemas.openxmlformats.org/officeDocument/2006/relationships/hyperlink" Target="https://ieeexplore.ieee.org/abstract/document/8692148" TargetMode="External"/><Relationship Id="rId9" Type="http://schemas.openxmlformats.org/officeDocument/2006/relationships/hyperlink" Target="https://aws.amazon.com/what-is/hyperparameter-tunin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ed and purple light">
            <a:extLst>
              <a:ext uri="{FF2B5EF4-FFF2-40B4-BE49-F238E27FC236}">
                <a16:creationId xmlns:a16="http://schemas.microsoft.com/office/drawing/2014/main" id="{C32CD5F5-68F6-6549-15D9-33CBB44E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0"/>
            <a:ext cx="10287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6AE4E-710E-779E-2846-51D7AE6A6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FF61E-483C-B2E3-97FE-CF9777D44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C5453D-80F6-B8B2-27EC-537916B264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4536207 h 6858000"/>
              <a:gd name="connsiteX1" fmla="*/ 12192000 w 12192000"/>
              <a:gd name="connsiteY1" fmla="*/ 6858000 h 6858000"/>
              <a:gd name="connsiteX2" fmla="*/ 10737647 w 12192000"/>
              <a:gd name="connsiteY2" fmla="*/ 6858000 h 6858000"/>
              <a:gd name="connsiteX3" fmla="*/ 0 w 12192000"/>
              <a:gd name="connsiteY3" fmla="*/ 0 h 6858000"/>
              <a:gd name="connsiteX4" fmla="*/ 8938082 w 12192000"/>
              <a:gd name="connsiteY4" fmla="*/ 0 h 6858000"/>
              <a:gd name="connsiteX5" fmla="*/ 6885725 w 12192000"/>
              <a:gd name="connsiteY5" fmla="*/ 3276476 h 6858000"/>
              <a:gd name="connsiteX6" fmla="*/ 7013621 w 12192000"/>
              <a:gd name="connsiteY6" fmla="*/ 3833235 h 6858000"/>
              <a:gd name="connsiteX7" fmla="*/ 8382892 w 12192000"/>
              <a:gd name="connsiteY7" fmla="*/ 4690935 h 6858000"/>
              <a:gd name="connsiteX8" fmla="*/ 8939651 w 12192000"/>
              <a:gd name="connsiteY8" fmla="*/ 4563038 h 6858000"/>
              <a:gd name="connsiteX9" fmla="*/ 11797901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2239576 h 6858000"/>
              <a:gd name="connsiteX12" fmla="*/ 11513600 w 12192000"/>
              <a:gd name="connsiteY12" fmla="*/ 1814632 h 6858000"/>
              <a:gd name="connsiteX13" fmla="*/ 10956841 w 12192000"/>
              <a:gd name="connsiteY13" fmla="*/ 1942528 h 6858000"/>
              <a:gd name="connsiteX14" fmla="*/ 7877829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2192000" y="4536207"/>
                </a:moveTo>
                <a:lnTo>
                  <a:pt x="12192000" y="6858000"/>
                </a:lnTo>
                <a:lnTo>
                  <a:pt x="10737647" y="6858000"/>
                </a:lnTo>
                <a:close/>
                <a:moveTo>
                  <a:pt x="0" y="0"/>
                </a:moveTo>
                <a:lnTo>
                  <a:pt x="8938082" y="0"/>
                </a:lnTo>
                <a:lnTo>
                  <a:pt x="6885725" y="3276476"/>
                </a:lnTo>
                <a:cubicBezTo>
                  <a:pt x="6767298" y="3465538"/>
                  <a:pt x="6824559" y="3714808"/>
                  <a:pt x="7013621" y="3833235"/>
                </a:cubicBezTo>
                <a:lnTo>
                  <a:pt x="8382892" y="4690935"/>
                </a:lnTo>
                <a:cubicBezTo>
                  <a:pt x="8571954" y="4809362"/>
                  <a:pt x="8821224" y="4752101"/>
                  <a:pt x="8939651" y="4563038"/>
                </a:cubicBezTo>
                <a:lnTo>
                  <a:pt x="11797901" y="0"/>
                </a:lnTo>
                <a:lnTo>
                  <a:pt x="12192000" y="0"/>
                </a:lnTo>
                <a:lnTo>
                  <a:pt x="12192000" y="2239576"/>
                </a:lnTo>
                <a:lnTo>
                  <a:pt x="11513600" y="1814632"/>
                </a:lnTo>
                <a:cubicBezTo>
                  <a:pt x="11324538" y="1696204"/>
                  <a:pt x="11075268" y="1753466"/>
                  <a:pt x="10956841" y="1942528"/>
                </a:cubicBezTo>
                <a:lnTo>
                  <a:pt x="78778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01B8D-B706-863C-D319-316559AC1579}"/>
              </a:ext>
            </a:extLst>
          </p:cNvPr>
          <p:cNvSpPr txBox="1"/>
          <p:nvPr/>
        </p:nvSpPr>
        <p:spPr>
          <a:xfrm>
            <a:off x="1053885" y="1991363"/>
            <a:ext cx="5042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MULTIPLE SCLEROSIS DETECTION USING DEEP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CB3E5E-9394-4C32-6718-7DD1A46135DE}"/>
              </a:ext>
            </a:extLst>
          </p:cNvPr>
          <p:cNvSpPr txBox="1"/>
          <p:nvPr/>
        </p:nvSpPr>
        <p:spPr>
          <a:xfrm>
            <a:off x="334178" y="5688568"/>
            <a:ext cx="363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Samikshya Adhikari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2272F-6EB4-8F5F-2F56-D170CFA4B601}"/>
              </a:ext>
            </a:extLst>
          </p:cNvPr>
          <p:cNvSpPr txBox="1"/>
          <p:nvPr/>
        </p:nvSpPr>
        <p:spPr>
          <a:xfrm>
            <a:off x="418641" y="6114184"/>
            <a:ext cx="43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 : Dr. Kazim </a:t>
            </a:r>
            <a:r>
              <a:rPr lang="en-US" dirty="0" err="1"/>
              <a:t>Sekeroglu</a:t>
            </a:r>
            <a:endParaRPr lang="en-US" dirty="0"/>
          </a:p>
        </p:txBody>
      </p:sp>
      <p:pic>
        <p:nvPicPr>
          <p:cNvPr id="5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986A0B98-A436-309E-EC5C-DFA5F10C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0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F93F-225D-9490-2AF2-3B7F1FF0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368F-FCBE-50B2-A97D-64628385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Problem Definition</a:t>
            </a:r>
          </a:p>
          <a:p>
            <a:r>
              <a:rPr lang="en-US" dirty="0" err="1"/>
              <a:t>Unpredictibility</a:t>
            </a:r>
            <a:r>
              <a:rPr lang="en-US" dirty="0"/>
              <a:t>  and Variability</a:t>
            </a:r>
          </a:p>
          <a:p>
            <a:r>
              <a:rPr lang="en-US" dirty="0"/>
              <a:t>Chronic and Progressive Nature</a:t>
            </a:r>
          </a:p>
          <a:p>
            <a:r>
              <a:rPr lang="en-US" dirty="0"/>
              <a:t>Diagnosis and Treatment challenges</a:t>
            </a:r>
          </a:p>
          <a:p>
            <a:r>
              <a:rPr lang="en-US" dirty="0"/>
              <a:t>Limited public awareness</a:t>
            </a:r>
          </a:p>
          <a:p>
            <a:r>
              <a:rPr lang="en-US" dirty="0"/>
              <a:t>Relapsing and Remitting Course</a:t>
            </a:r>
            <a:br>
              <a:rPr lang="en-US" dirty="0"/>
            </a:br>
            <a:r>
              <a:rPr lang="en-US" b="0" dirty="0">
                <a:effectLst/>
              </a:rPr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B589F5D9-B182-209D-80BE-46A31FA0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F41F7D7-51BB-AE4F-2FC2-D498777E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15" y="503092"/>
            <a:ext cx="3842657" cy="57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7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74DE-630D-D669-EE14-F31A81B2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C558-BFA4-B0AD-8851-8957D2BA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5E034-63B9-BB40-9DEA-B87FFE13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Motivation</a:t>
            </a:r>
          </a:p>
          <a:p>
            <a:r>
              <a:rPr lang="en-US" dirty="0"/>
              <a:t>Enable early detection of MS</a:t>
            </a:r>
          </a:p>
          <a:p>
            <a:r>
              <a:rPr lang="en-US" dirty="0"/>
              <a:t>Overcome limitations of slice-based approach</a:t>
            </a:r>
          </a:p>
          <a:p>
            <a:r>
              <a:rPr lang="en-US" dirty="0"/>
              <a:t>Analyze role of each architectural model</a:t>
            </a:r>
          </a:p>
          <a:p>
            <a:r>
              <a:rPr lang="en-US" dirty="0"/>
              <a:t>Evaluate performance on slice vs patch data</a:t>
            </a:r>
          </a:p>
          <a:p>
            <a:r>
              <a:rPr lang="en-US" dirty="0"/>
              <a:t>Lays groundwork for lesion localization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FEB67E5A-53ED-CC35-39D8-06427B52C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CABB5D-B9BD-A154-F8A6-94B1831F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585" y="909492"/>
            <a:ext cx="3842657" cy="57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3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DB36-D674-1652-67AA-D1AB63D4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LITERATURE REVIEW</a:t>
            </a:r>
            <a:endParaRPr lang="en-US" dirty="0"/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64B6C328-F391-233B-B157-DE38E9C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1426B7-1CCC-FEE0-1C66-8B0F43A3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140" y="1825625"/>
            <a:ext cx="9991719" cy="4351338"/>
          </a:xfrm>
        </p:spPr>
      </p:pic>
    </p:spTree>
    <p:extLst>
      <p:ext uri="{BB962C8B-B14F-4D97-AF65-F5344CB8AC3E}">
        <p14:creationId xmlns:p14="http://schemas.microsoft.com/office/powerpoint/2010/main" val="129230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1FA7-4E5B-668F-A0FD-A576AF4D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73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Data Pre-processing</a:t>
            </a:r>
          </a:p>
        </p:txBody>
      </p:sp>
      <p:pic>
        <p:nvPicPr>
          <p:cNvPr id="5" name="Content Placeholder 4" descr="A blue brain with a black background&#10;&#10;AI-generated content may be incorrect.">
            <a:extLst>
              <a:ext uri="{FF2B5EF4-FFF2-40B4-BE49-F238E27FC236}">
                <a16:creationId xmlns:a16="http://schemas.microsoft.com/office/drawing/2014/main" id="{AA9D6C52-C7BC-DEEE-697D-5F21A8685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34" y="705897"/>
            <a:ext cx="3307456" cy="2424112"/>
          </a:xfrm>
        </p:spPr>
      </p:pic>
      <p:pic>
        <p:nvPicPr>
          <p:cNvPr id="6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74803E66-7B77-724F-AE43-B2CD1F28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323C3-06B7-044F-B6E3-7E10B5CA8D00}"/>
              </a:ext>
            </a:extLst>
          </p:cNvPr>
          <p:cNvSpPr txBox="1"/>
          <p:nvPr/>
        </p:nvSpPr>
        <p:spPr>
          <a:xfrm>
            <a:off x="303085" y="1096721"/>
            <a:ext cx="593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Conversion of 3D images into 2D slices of images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7AD10CD-5666-A6E7-5608-BEC63BE1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5" y="1530947"/>
            <a:ext cx="839915" cy="134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A147F-1987-D869-F3A5-D3FCCB52AB62}"/>
              </a:ext>
            </a:extLst>
          </p:cNvPr>
          <p:cNvSpPr txBox="1"/>
          <p:nvPr/>
        </p:nvSpPr>
        <p:spPr>
          <a:xfrm>
            <a:off x="1286936" y="4476823"/>
            <a:ext cx="6163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 dirty="0" err="1">
                <a:solidFill>
                  <a:schemeClr val="accent3"/>
                </a:solidFill>
                <a:effectLst/>
                <a:latin typeface="Alexandria"/>
              </a:rPr>
              <a:t>Nibabel</a:t>
            </a:r>
            <a:endParaRPr lang="en-US" b="0" dirty="0">
              <a:solidFill>
                <a:schemeClr val="accent3"/>
              </a:solidFill>
              <a:effectLst/>
            </a:endParaRPr>
          </a:p>
          <a:p>
            <a:pPr>
              <a:buNone/>
            </a:pPr>
            <a:r>
              <a:rPr lang="en-US" sz="1800" b="0" i="0" u="none" strike="noStrike" dirty="0">
                <a:effectLst/>
                <a:latin typeface="Nobile"/>
              </a:rPr>
              <a:t>The </a:t>
            </a:r>
            <a:r>
              <a:rPr lang="en-US" sz="1800" b="0" i="0" u="none" strike="noStrike" dirty="0" err="1">
                <a:effectLst/>
                <a:latin typeface="Nobile"/>
              </a:rPr>
              <a:t>Nibabel</a:t>
            </a:r>
            <a:r>
              <a:rPr lang="en-US" sz="1800" b="0" i="0" u="none" strike="noStrike" dirty="0">
                <a:effectLst/>
                <a:latin typeface="Nobile"/>
              </a:rPr>
              <a:t> library is used to handle </a:t>
            </a:r>
            <a:r>
              <a:rPr lang="en-US" sz="1800" b="0" i="0" u="none" strike="noStrike" dirty="0" err="1">
                <a:effectLst/>
                <a:latin typeface="Nobile"/>
              </a:rPr>
              <a:t>NIfTI</a:t>
            </a:r>
            <a:r>
              <a:rPr lang="en-US" sz="1800" b="0" i="0" u="none" strike="noStrike" dirty="0">
                <a:effectLst/>
                <a:latin typeface="Nobile"/>
              </a:rPr>
              <a:t> files (3D),</a:t>
            </a:r>
          </a:p>
          <a:p>
            <a:pPr>
              <a:buNone/>
            </a:pPr>
            <a:r>
              <a:rPr lang="en-US" sz="1800" b="0" i="0" u="none" strike="noStrike" dirty="0">
                <a:effectLst/>
                <a:latin typeface="Nobile"/>
              </a:rPr>
              <a:t>a common format for medical images.</a:t>
            </a:r>
            <a:br>
              <a:rPr lang="en-US" dirty="0"/>
            </a:br>
            <a:endParaRPr 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E91FABD-E314-D64F-F5F8-E7DA2F0F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8" y="2878290"/>
            <a:ext cx="878652" cy="140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7928F-F09F-B910-AE8F-CFC42C1DD611}"/>
              </a:ext>
            </a:extLst>
          </p:cNvPr>
          <p:cNvSpPr txBox="1"/>
          <p:nvPr/>
        </p:nvSpPr>
        <p:spPr>
          <a:xfrm>
            <a:off x="1286936" y="3083987"/>
            <a:ext cx="616373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buNone/>
            </a:pPr>
            <a:r>
              <a:rPr lang="en-US" sz="1800" b="0" i="0" u="none" strike="noStrike" dirty="0">
                <a:solidFill>
                  <a:schemeClr val="accent3"/>
                </a:solidFill>
                <a:effectLst/>
                <a:latin typeface="Alexandria"/>
              </a:rPr>
              <a:t>Visualization</a:t>
            </a:r>
            <a:endParaRPr lang="en-US" b="0" dirty="0">
              <a:solidFill>
                <a:schemeClr val="accent3"/>
              </a:solidFill>
              <a:effectLst/>
            </a:endParaRPr>
          </a:p>
          <a:p>
            <a:pPr>
              <a:buNone/>
            </a:pPr>
            <a:r>
              <a:rPr lang="en-US" sz="1800" b="0" i="0" u="none" strike="noStrike" dirty="0">
                <a:effectLst/>
                <a:latin typeface="Nobile"/>
              </a:rPr>
              <a:t>MRI slices are visualized in axial, coronal, and sagittal planes</a:t>
            </a:r>
          </a:p>
          <a:p>
            <a:pPr>
              <a:buNone/>
            </a:pPr>
            <a:r>
              <a:rPr lang="en-US" sz="1800" b="0" i="0" u="none" strike="noStrike" dirty="0">
                <a:effectLst/>
                <a:latin typeface="Nobile"/>
              </a:rPr>
              <a:t>to understand lesion positions in 3D.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 descr="A close-up of a mri&#10;&#10;AI-generated content may be incorrect.">
            <a:extLst>
              <a:ext uri="{FF2B5EF4-FFF2-40B4-BE49-F238E27FC236}">
                <a16:creationId xmlns:a16="http://schemas.microsoft.com/office/drawing/2014/main" id="{FF306134-98A9-C6E4-3EEA-F211752EA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33" y="3191934"/>
            <a:ext cx="3307456" cy="3307456"/>
          </a:xfrm>
          <a:prstGeom prst="rect">
            <a:avLst/>
          </a:prstGeom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FAFE6DE3-DC9C-B783-E9C1-52FB1FC7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9" y="4332475"/>
            <a:ext cx="932870" cy="14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07105B-3C74-119C-BC2B-09C84F082DED}"/>
              </a:ext>
            </a:extLst>
          </p:cNvPr>
          <p:cNvSpPr txBox="1"/>
          <p:nvPr/>
        </p:nvSpPr>
        <p:spPr>
          <a:xfrm>
            <a:off x="1286936" y="1619253"/>
            <a:ext cx="6163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dirty="0">
                <a:solidFill>
                  <a:schemeClr val="accent3"/>
                </a:solidFill>
                <a:latin typeface="Alexandria"/>
              </a:rPr>
              <a:t>Data Collection </a:t>
            </a:r>
          </a:p>
          <a:p>
            <a:pPr rtl="0">
              <a:buNone/>
            </a:pPr>
            <a:r>
              <a:rPr lang="en-US" b="0" dirty="0">
                <a:effectLst/>
                <a:latin typeface="Alexandria"/>
              </a:rPr>
              <a:t>Publicly available data containing 60 patients collected from</a:t>
            </a:r>
          </a:p>
          <a:p>
            <a:pPr rtl="0">
              <a:buNone/>
            </a:pPr>
            <a:r>
              <a:rPr lang="en-US" dirty="0">
                <a:latin typeface="Alexandria"/>
              </a:rPr>
              <a:t>Baghdad Teaching Hospital, Iraq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796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C694A3-1761-86FB-29E6-C165176FC251}"/>
              </a:ext>
            </a:extLst>
          </p:cNvPr>
          <p:cNvGrpSpPr/>
          <p:nvPr/>
        </p:nvGrpSpPr>
        <p:grpSpPr>
          <a:xfrm>
            <a:off x="7863840" y="-4221789"/>
            <a:ext cx="8400288" cy="8464605"/>
            <a:chOff x="7863840" y="-4221789"/>
            <a:chExt cx="8400288" cy="8464605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ED5E58F5-CF8A-BBEF-6DEE-BDE546E7CF75}"/>
                </a:ext>
              </a:extLst>
            </p:cNvPr>
            <p:cNvSpPr/>
            <p:nvPr/>
          </p:nvSpPr>
          <p:spPr>
            <a:xfrm>
              <a:off x="7918704" y="329184"/>
              <a:ext cx="3858768" cy="3913632"/>
            </a:xfrm>
            <a:prstGeom prst="teardrop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5CC0B20B-B926-5BC9-CBB7-FB5D13F49194}"/>
                </a:ext>
              </a:extLst>
            </p:cNvPr>
            <p:cNvSpPr/>
            <p:nvPr/>
          </p:nvSpPr>
          <p:spPr>
            <a:xfrm rot="10800000">
              <a:off x="12350496" y="-4221789"/>
              <a:ext cx="3858768" cy="3913632"/>
            </a:xfrm>
            <a:prstGeom prst="teardrop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91A69A14-2F8D-D17A-D926-BFB3EA78F428}"/>
                </a:ext>
              </a:extLst>
            </p:cNvPr>
            <p:cNvSpPr/>
            <p:nvPr/>
          </p:nvSpPr>
          <p:spPr>
            <a:xfrm rot="16200000">
              <a:off x="12377928" y="301752"/>
              <a:ext cx="3858768" cy="3913632"/>
            </a:xfrm>
            <a:prstGeom prst="teardrop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23B0E000-027B-665D-5FBE-AEA515DF1DC6}"/>
                </a:ext>
              </a:extLst>
            </p:cNvPr>
            <p:cNvSpPr/>
            <p:nvPr/>
          </p:nvSpPr>
          <p:spPr>
            <a:xfrm rot="5400000">
              <a:off x="7891272" y="-4135223"/>
              <a:ext cx="3858768" cy="3913632"/>
            </a:xfrm>
            <a:prstGeom prst="teardrop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04DB0-7976-DD61-EE66-755663A3EF28}"/>
              </a:ext>
            </a:extLst>
          </p:cNvPr>
          <p:cNvGrpSpPr/>
          <p:nvPr/>
        </p:nvGrpSpPr>
        <p:grpSpPr>
          <a:xfrm>
            <a:off x="-4291583" y="-4162655"/>
            <a:ext cx="8564880" cy="8405471"/>
            <a:chOff x="-4291583" y="-4162655"/>
            <a:chExt cx="8564880" cy="840547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8B89D615-2F90-D316-4F61-46A91C2E1824}"/>
                </a:ext>
              </a:extLst>
            </p:cNvPr>
            <p:cNvSpPr/>
            <p:nvPr/>
          </p:nvSpPr>
          <p:spPr>
            <a:xfrm rot="16200000">
              <a:off x="387097" y="329184"/>
              <a:ext cx="3858768" cy="3913632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D6C607A7-EA8F-8521-CF42-07F74A1B521A}"/>
                </a:ext>
              </a:extLst>
            </p:cNvPr>
            <p:cNvSpPr/>
            <p:nvPr/>
          </p:nvSpPr>
          <p:spPr>
            <a:xfrm rot="10800000">
              <a:off x="359664" y="-4162655"/>
              <a:ext cx="3858768" cy="3913632"/>
            </a:xfrm>
            <a:prstGeom prst="teardrop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1626001-6022-77FD-11C6-086D2F2590BF}"/>
                </a:ext>
              </a:extLst>
            </p:cNvPr>
            <p:cNvSpPr/>
            <p:nvPr/>
          </p:nvSpPr>
          <p:spPr>
            <a:xfrm rot="5400000">
              <a:off x="-4264151" y="-4135223"/>
              <a:ext cx="3858768" cy="3913632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7405C94E-16E1-FD13-7A4E-96046EEDF743}"/>
                </a:ext>
              </a:extLst>
            </p:cNvPr>
            <p:cNvSpPr/>
            <p:nvPr/>
          </p:nvSpPr>
          <p:spPr>
            <a:xfrm>
              <a:off x="-4221481" y="329184"/>
              <a:ext cx="3858768" cy="3913632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3A58EB-D2B1-F9DB-8291-AE951CFB3981}"/>
              </a:ext>
            </a:extLst>
          </p:cNvPr>
          <p:cNvSpPr txBox="1"/>
          <p:nvPr/>
        </p:nvSpPr>
        <p:spPr>
          <a:xfrm>
            <a:off x="4704588" y="388318"/>
            <a:ext cx="102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Data Pre-processing</a:t>
            </a:r>
            <a:endParaRPr lang="en-US" sz="2000" b="1" dirty="0"/>
          </a:p>
        </p:txBody>
      </p:sp>
      <p:pic>
        <p:nvPicPr>
          <p:cNvPr id="1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96E665BF-0496-415E-C4A1-A5934E4E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2DAAAF52-B46C-D9E5-840C-025323309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69" y="5119321"/>
            <a:ext cx="8382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8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E8ACF-39B8-4ABA-B506-F9BD144B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0DBFA2-FF7F-F274-A00F-8B7851CB4B3D}"/>
              </a:ext>
            </a:extLst>
          </p:cNvPr>
          <p:cNvGrpSpPr/>
          <p:nvPr/>
        </p:nvGrpSpPr>
        <p:grpSpPr>
          <a:xfrm rot="16200000">
            <a:off x="7863840" y="-4221789"/>
            <a:ext cx="8400288" cy="8464605"/>
            <a:chOff x="7863840" y="-4221789"/>
            <a:chExt cx="8400288" cy="8464605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040C4D80-6139-6332-C6D4-44C329BBC971}"/>
                </a:ext>
              </a:extLst>
            </p:cNvPr>
            <p:cNvSpPr/>
            <p:nvPr/>
          </p:nvSpPr>
          <p:spPr>
            <a:xfrm>
              <a:off x="7918704" y="329184"/>
              <a:ext cx="3858768" cy="3913632"/>
            </a:xfrm>
            <a:prstGeom prst="teardrop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3DA5992E-2B43-456B-35B7-A05658674AA1}"/>
                </a:ext>
              </a:extLst>
            </p:cNvPr>
            <p:cNvSpPr/>
            <p:nvPr/>
          </p:nvSpPr>
          <p:spPr>
            <a:xfrm rot="10800000">
              <a:off x="12350496" y="-4221789"/>
              <a:ext cx="3858768" cy="3913632"/>
            </a:xfrm>
            <a:prstGeom prst="teardrop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705F28C2-79C1-E88F-7094-AA8018613074}"/>
                </a:ext>
              </a:extLst>
            </p:cNvPr>
            <p:cNvSpPr/>
            <p:nvPr/>
          </p:nvSpPr>
          <p:spPr>
            <a:xfrm rot="16200000">
              <a:off x="12377928" y="301752"/>
              <a:ext cx="3858768" cy="3913632"/>
            </a:xfrm>
            <a:prstGeom prst="teardrop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34587FCA-56CC-3298-5BAE-CA9629D7D17D}"/>
                </a:ext>
              </a:extLst>
            </p:cNvPr>
            <p:cNvSpPr/>
            <p:nvPr/>
          </p:nvSpPr>
          <p:spPr>
            <a:xfrm rot="5400000">
              <a:off x="7891272" y="-4135223"/>
              <a:ext cx="3858768" cy="3913632"/>
            </a:xfrm>
            <a:prstGeom prst="teardrop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2459C-3C59-C3A2-3C22-534B535428CC}"/>
              </a:ext>
            </a:extLst>
          </p:cNvPr>
          <p:cNvGrpSpPr/>
          <p:nvPr/>
        </p:nvGrpSpPr>
        <p:grpSpPr>
          <a:xfrm rot="5400000">
            <a:off x="-4291583" y="-4162655"/>
            <a:ext cx="8564880" cy="8405471"/>
            <a:chOff x="-4291583" y="-4162655"/>
            <a:chExt cx="8564880" cy="840547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2229688B-3555-6E81-F249-41D456C25685}"/>
                </a:ext>
              </a:extLst>
            </p:cNvPr>
            <p:cNvSpPr/>
            <p:nvPr/>
          </p:nvSpPr>
          <p:spPr>
            <a:xfrm rot="16200000">
              <a:off x="387097" y="329184"/>
              <a:ext cx="3858768" cy="3913632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4F84A06F-9442-F4AE-09F3-10A215F25F66}"/>
                </a:ext>
              </a:extLst>
            </p:cNvPr>
            <p:cNvSpPr/>
            <p:nvPr/>
          </p:nvSpPr>
          <p:spPr>
            <a:xfrm rot="10800000">
              <a:off x="359664" y="-4162655"/>
              <a:ext cx="3858768" cy="3913632"/>
            </a:xfrm>
            <a:prstGeom prst="teardrop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D02BB2D7-B8E2-C934-F38A-CD90DC269681}"/>
                </a:ext>
              </a:extLst>
            </p:cNvPr>
            <p:cNvSpPr/>
            <p:nvPr/>
          </p:nvSpPr>
          <p:spPr>
            <a:xfrm rot="5400000">
              <a:off x="-4264151" y="-4135223"/>
              <a:ext cx="3858768" cy="3913632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6304CB1D-261C-3FCF-5771-70E1C7882EF1}"/>
                </a:ext>
              </a:extLst>
            </p:cNvPr>
            <p:cNvSpPr/>
            <p:nvPr/>
          </p:nvSpPr>
          <p:spPr>
            <a:xfrm>
              <a:off x="-4221481" y="329184"/>
              <a:ext cx="3858768" cy="3913632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0D89D0-A47A-0F69-7695-23AF6AE96EC5}"/>
              </a:ext>
            </a:extLst>
          </p:cNvPr>
          <p:cNvSpPr txBox="1"/>
          <p:nvPr/>
        </p:nvSpPr>
        <p:spPr>
          <a:xfrm>
            <a:off x="4704588" y="388318"/>
            <a:ext cx="102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Data Pre-processing</a:t>
            </a:r>
            <a:endParaRPr lang="en-US" sz="2000" b="1" dirty="0"/>
          </a:p>
        </p:txBody>
      </p:sp>
      <p:pic>
        <p:nvPicPr>
          <p:cNvPr id="1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313D594E-21A6-466D-AD7D-9946866F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2F1B58C3-F558-67B6-656A-5362A9702E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69" y="5119321"/>
            <a:ext cx="8382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57AD-A499-9722-9544-3FB28C5E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4ED4F2-55E5-E96C-66EC-6CB770945883}"/>
              </a:ext>
            </a:extLst>
          </p:cNvPr>
          <p:cNvGrpSpPr/>
          <p:nvPr/>
        </p:nvGrpSpPr>
        <p:grpSpPr>
          <a:xfrm>
            <a:off x="7863840" y="-4221789"/>
            <a:ext cx="8400288" cy="8464605"/>
            <a:chOff x="7863840" y="-4221789"/>
            <a:chExt cx="8400288" cy="8464605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05451295-9482-9015-D8C3-07058DC3E105}"/>
                </a:ext>
              </a:extLst>
            </p:cNvPr>
            <p:cNvSpPr/>
            <p:nvPr/>
          </p:nvSpPr>
          <p:spPr>
            <a:xfrm>
              <a:off x="7918704" y="329184"/>
              <a:ext cx="3858768" cy="3913632"/>
            </a:xfrm>
            <a:prstGeom prst="teardrop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E982ADF7-96E9-2B1C-F23E-0AEFE9E6C090}"/>
                </a:ext>
              </a:extLst>
            </p:cNvPr>
            <p:cNvSpPr/>
            <p:nvPr/>
          </p:nvSpPr>
          <p:spPr>
            <a:xfrm rot="10800000">
              <a:off x="12350496" y="-4221789"/>
              <a:ext cx="3858768" cy="3913632"/>
            </a:xfrm>
            <a:prstGeom prst="teardrop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F5B55B79-AD32-561B-2747-B850C9D573C9}"/>
                </a:ext>
              </a:extLst>
            </p:cNvPr>
            <p:cNvSpPr/>
            <p:nvPr/>
          </p:nvSpPr>
          <p:spPr>
            <a:xfrm rot="16200000">
              <a:off x="12377928" y="301752"/>
              <a:ext cx="3858768" cy="3913632"/>
            </a:xfrm>
            <a:prstGeom prst="teardrop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05850F47-2CA8-9857-808F-B46B89FCC9F6}"/>
                </a:ext>
              </a:extLst>
            </p:cNvPr>
            <p:cNvSpPr/>
            <p:nvPr/>
          </p:nvSpPr>
          <p:spPr>
            <a:xfrm rot="5400000">
              <a:off x="7891272" y="-4135223"/>
              <a:ext cx="3858768" cy="3913632"/>
            </a:xfrm>
            <a:prstGeom prst="teardrop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9D2E1D-958C-C735-AE96-359F0E5DB5D7}"/>
              </a:ext>
            </a:extLst>
          </p:cNvPr>
          <p:cNvGrpSpPr/>
          <p:nvPr/>
        </p:nvGrpSpPr>
        <p:grpSpPr>
          <a:xfrm rot="10800000">
            <a:off x="-4291583" y="-4162655"/>
            <a:ext cx="8564880" cy="8405471"/>
            <a:chOff x="-4291583" y="-4162655"/>
            <a:chExt cx="8564880" cy="840547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8A1D3A4B-7967-B784-3422-D4BD3827E0A8}"/>
                </a:ext>
              </a:extLst>
            </p:cNvPr>
            <p:cNvSpPr/>
            <p:nvPr/>
          </p:nvSpPr>
          <p:spPr>
            <a:xfrm rot="16200000">
              <a:off x="387097" y="329184"/>
              <a:ext cx="3858768" cy="3913632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D6C75857-3F43-1E51-9C1F-980F6B98ACA3}"/>
                </a:ext>
              </a:extLst>
            </p:cNvPr>
            <p:cNvSpPr/>
            <p:nvPr/>
          </p:nvSpPr>
          <p:spPr>
            <a:xfrm rot="10800000">
              <a:off x="359664" y="-4162655"/>
              <a:ext cx="3858768" cy="3913632"/>
            </a:xfrm>
            <a:prstGeom prst="teardrop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530933FD-5518-FDC4-86A3-F9A61B9241B6}"/>
                </a:ext>
              </a:extLst>
            </p:cNvPr>
            <p:cNvSpPr/>
            <p:nvPr/>
          </p:nvSpPr>
          <p:spPr>
            <a:xfrm rot="5400000">
              <a:off x="-4264151" y="-4135223"/>
              <a:ext cx="3858768" cy="3913632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45FCA065-095A-B99A-9022-845BD8944DC7}"/>
                </a:ext>
              </a:extLst>
            </p:cNvPr>
            <p:cNvSpPr/>
            <p:nvPr/>
          </p:nvSpPr>
          <p:spPr>
            <a:xfrm>
              <a:off x="-4221481" y="329184"/>
              <a:ext cx="3858768" cy="3913632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B76871-CFA7-91AD-DDE8-91A66C5C7DEF}"/>
              </a:ext>
            </a:extLst>
          </p:cNvPr>
          <p:cNvSpPr txBox="1"/>
          <p:nvPr/>
        </p:nvSpPr>
        <p:spPr>
          <a:xfrm>
            <a:off x="4704588" y="388318"/>
            <a:ext cx="102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Data Pre-processing</a:t>
            </a:r>
            <a:endParaRPr lang="en-US" sz="2000" b="1" dirty="0"/>
          </a:p>
        </p:txBody>
      </p:sp>
      <p:pic>
        <p:nvPicPr>
          <p:cNvPr id="1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44361506-642B-CD16-5849-E4A24B86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2781329F-B340-AB2D-66C1-C61417EDE8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69" y="5119321"/>
            <a:ext cx="8382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7BF6-8C6E-9A3F-E839-A5C82988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31D5A3-C938-0324-2E2D-8A5057FEA781}"/>
              </a:ext>
            </a:extLst>
          </p:cNvPr>
          <p:cNvGrpSpPr/>
          <p:nvPr/>
        </p:nvGrpSpPr>
        <p:grpSpPr>
          <a:xfrm rot="5400000">
            <a:off x="7863840" y="-4221789"/>
            <a:ext cx="8400288" cy="8464605"/>
            <a:chOff x="7863840" y="-4221789"/>
            <a:chExt cx="8400288" cy="8464605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3546D1F1-DB8F-C83B-0B58-281DA4CD838E}"/>
                </a:ext>
              </a:extLst>
            </p:cNvPr>
            <p:cNvSpPr/>
            <p:nvPr/>
          </p:nvSpPr>
          <p:spPr>
            <a:xfrm>
              <a:off x="7918704" y="329184"/>
              <a:ext cx="3858768" cy="3913632"/>
            </a:xfrm>
            <a:prstGeom prst="teardrop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>
              <a:extLst>
                <a:ext uri="{FF2B5EF4-FFF2-40B4-BE49-F238E27FC236}">
                  <a16:creationId xmlns:a16="http://schemas.microsoft.com/office/drawing/2014/main" id="{31AED53B-058F-7951-CE85-7FC992E1B04E}"/>
                </a:ext>
              </a:extLst>
            </p:cNvPr>
            <p:cNvSpPr/>
            <p:nvPr/>
          </p:nvSpPr>
          <p:spPr>
            <a:xfrm rot="10800000">
              <a:off x="12350496" y="-4221789"/>
              <a:ext cx="3858768" cy="3913632"/>
            </a:xfrm>
            <a:prstGeom prst="teardrop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3DE453D2-E39B-9951-C286-92DD8D26BA50}"/>
                </a:ext>
              </a:extLst>
            </p:cNvPr>
            <p:cNvSpPr/>
            <p:nvPr/>
          </p:nvSpPr>
          <p:spPr>
            <a:xfrm rot="16200000">
              <a:off x="12377928" y="301752"/>
              <a:ext cx="3858768" cy="3913632"/>
            </a:xfrm>
            <a:prstGeom prst="teardrop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B00E900A-4384-C6DE-100F-A263AD2C57C0}"/>
                </a:ext>
              </a:extLst>
            </p:cNvPr>
            <p:cNvSpPr/>
            <p:nvPr/>
          </p:nvSpPr>
          <p:spPr>
            <a:xfrm rot="5400000">
              <a:off x="7891272" y="-4135223"/>
              <a:ext cx="3858768" cy="3913632"/>
            </a:xfrm>
            <a:prstGeom prst="teardrop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773614-E296-B8D6-F275-9A1CA801430E}"/>
              </a:ext>
            </a:extLst>
          </p:cNvPr>
          <p:cNvGrpSpPr/>
          <p:nvPr/>
        </p:nvGrpSpPr>
        <p:grpSpPr>
          <a:xfrm rot="16200000">
            <a:off x="-4291583" y="-4162655"/>
            <a:ext cx="8564880" cy="8405471"/>
            <a:chOff x="-4291583" y="-4162655"/>
            <a:chExt cx="8564880" cy="840547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5678EB44-BD14-8914-FCFD-6387B50458EC}"/>
                </a:ext>
              </a:extLst>
            </p:cNvPr>
            <p:cNvSpPr/>
            <p:nvPr/>
          </p:nvSpPr>
          <p:spPr>
            <a:xfrm rot="16200000">
              <a:off x="387097" y="329184"/>
              <a:ext cx="3858768" cy="3913632"/>
            </a:xfrm>
            <a:prstGeom prst="teardrop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E4B3BE8-69C9-53A2-8B36-7E8671B60F87}"/>
                </a:ext>
              </a:extLst>
            </p:cNvPr>
            <p:cNvSpPr/>
            <p:nvPr/>
          </p:nvSpPr>
          <p:spPr>
            <a:xfrm rot="10800000">
              <a:off x="359664" y="-4162655"/>
              <a:ext cx="3858768" cy="3913632"/>
            </a:xfrm>
            <a:prstGeom prst="teardrop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93A91097-188B-4190-FA2E-60C37758E679}"/>
                </a:ext>
              </a:extLst>
            </p:cNvPr>
            <p:cNvSpPr/>
            <p:nvPr/>
          </p:nvSpPr>
          <p:spPr>
            <a:xfrm rot="5400000">
              <a:off x="-4264151" y="-4135223"/>
              <a:ext cx="3858768" cy="3913632"/>
            </a:xfrm>
            <a:prstGeom prst="teardrop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7DB4723-336A-8E83-1C95-F6025564FF36}"/>
                </a:ext>
              </a:extLst>
            </p:cNvPr>
            <p:cNvSpPr/>
            <p:nvPr/>
          </p:nvSpPr>
          <p:spPr>
            <a:xfrm>
              <a:off x="-4221481" y="329184"/>
              <a:ext cx="3858768" cy="3913632"/>
            </a:xfrm>
            <a:prstGeom prst="teardrop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8F8D4D-C334-4AD0-609F-4654BF77A923}"/>
              </a:ext>
            </a:extLst>
          </p:cNvPr>
          <p:cNvSpPr txBox="1"/>
          <p:nvPr/>
        </p:nvSpPr>
        <p:spPr>
          <a:xfrm>
            <a:off x="4704588" y="388318"/>
            <a:ext cx="102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Data Pre-processing</a:t>
            </a:r>
            <a:endParaRPr lang="en-US" sz="2000" b="1" dirty="0"/>
          </a:p>
        </p:txBody>
      </p:sp>
      <p:pic>
        <p:nvPicPr>
          <p:cNvPr id="1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0E7DF33F-1952-CAD1-4A91-7B3B4B3D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493AF14E-7A88-5372-3E9E-182B38925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69" y="5119321"/>
            <a:ext cx="8382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0B69-04DA-86EF-265B-954C43B9DF15}"/>
              </a:ext>
            </a:extLst>
          </p:cNvPr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F2DC4-A3C7-2644-F81E-6D67BCB22673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22A55-C20C-95EA-8A7E-A1ED99A9071D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827C7-77E6-ED7C-B7DF-EB411BAC6EA1}"/>
              </a:ext>
            </a:extLst>
          </p:cNvPr>
          <p:cNvSpPr txBox="1"/>
          <p:nvPr/>
        </p:nvSpPr>
        <p:spPr>
          <a:xfrm>
            <a:off x="582669" y="2715391"/>
            <a:ext cx="316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Largest lesion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4B870-45E1-14FF-4879-05A614BF77E0}"/>
              </a:ext>
            </a:extLst>
          </p:cNvPr>
          <p:cNvSpPr txBox="1"/>
          <p:nvPr/>
        </p:nvSpPr>
        <p:spPr>
          <a:xfrm>
            <a:off x="4383490" y="2715391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Creation of sliding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A567F-2F70-9729-4DCB-D35E4D6C0AFF}"/>
              </a:ext>
            </a:extLst>
          </p:cNvPr>
          <p:cNvSpPr txBox="1"/>
          <p:nvPr/>
        </p:nvSpPr>
        <p:spPr>
          <a:xfrm>
            <a:off x="8897957" y="2715391"/>
            <a:ext cx="329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Patch extraction</a:t>
            </a:r>
          </a:p>
        </p:txBody>
      </p:sp>
      <p:pic>
        <p:nvPicPr>
          <p:cNvPr id="10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557E157-D1C7-C2BB-54E4-7514152B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6D605E-5898-E999-B007-3054D89D6525}"/>
              </a:ext>
            </a:extLst>
          </p:cNvPr>
          <p:cNvSpPr txBox="1"/>
          <p:nvPr/>
        </p:nvSpPr>
        <p:spPr>
          <a:xfrm>
            <a:off x="4726542" y="158548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Data Pre-processing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9014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F36A7-D150-CEBA-2C9C-ECC932682054}"/>
              </a:ext>
            </a:extLst>
          </p:cNvPr>
          <p:cNvSpPr txBox="1"/>
          <p:nvPr/>
        </p:nvSpPr>
        <p:spPr>
          <a:xfrm>
            <a:off x="4470400" y="-1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96B24"/>
                </a:solidFill>
              </a:rPr>
              <a:t>Data Pre-processing</a:t>
            </a:r>
            <a:r>
              <a:rPr lang="en-US"/>
              <a:t>​</a:t>
            </a:r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56ECCCA9-F18F-8DF3-2783-DE4995C3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patch extraction&#10;&#10;AI-generated content may be incorrect.">
            <a:extLst>
              <a:ext uri="{FF2B5EF4-FFF2-40B4-BE49-F238E27FC236}">
                <a16:creationId xmlns:a16="http://schemas.microsoft.com/office/drawing/2014/main" id="{A2DB0D6B-5324-0091-D699-ADC27A2F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212" y="675024"/>
            <a:ext cx="9005455" cy="5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1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84DB8-FB1C-154C-2A4E-FDB3296170E6}"/>
              </a:ext>
            </a:extLst>
          </p:cNvPr>
          <p:cNvGrpSpPr/>
          <p:nvPr/>
        </p:nvGrpSpPr>
        <p:grpSpPr>
          <a:xfrm>
            <a:off x="888573" y="646865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101D5B82-CB4F-FD5B-EEA0-845BF17E4AB5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E2ABE8-415F-E902-A887-B0CA342EDDB1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FB2203-F807-2A99-632C-4E99DAD59737}"/>
              </a:ext>
            </a:extLst>
          </p:cNvPr>
          <p:cNvGrpSpPr/>
          <p:nvPr/>
        </p:nvGrpSpPr>
        <p:grpSpPr>
          <a:xfrm>
            <a:off x="895673" y="1606267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7C4F4104-41FE-F3E0-6EE9-E48FD718B5AA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79E19B-42EC-B45B-74D4-B1ED9297E853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DC2B9F-03E4-929B-6993-5A6FD80A9360}"/>
              </a:ext>
            </a:extLst>
          </p:cNvPr>
          <p:cNvGrpSpPr/>
          <p:nvPr/>
        </p:nvGrpSpPr>
        <p:grpSpPr>
          <a:xfrm>
            <a:off x="838200" y="2573425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A9D68FE9-B511-EC8E-711B-827E969215CA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286048-B0B3-6150-73F4-32D2CB70A0BF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793FEC-B929-E817-B88F-5A529EB44323}"/>
              </a:ext>
            </a:extLst>
          </p:cNvPr>
          <p:cNvGrpSpPr/>
          <p:nvPr/>
        </p:nvGrpSpPr>
        <p:grpSpPr>
          <a:xfrm>
            <a:off x="888573" y="3552894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2CB966CB-2D88-E0C9-7886-A90C0163EC7C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67F078-B2FE-7488-6255-F25A780C7B96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8A2EFF-0AA1-BC48-AE4D-6B2FCBF8E441}"/>
              </a:ext>
            </a:extLst>
          </p:cNvPr>
          <p:cNvGrpSpPr/>
          <p:nvPr/>
        </p:nvGrpSpPr>
        <p:grpSpPr>
          <a:xfrm>
            <a:off x="895673" y="4654320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D1A27745-2740-F72A-7923-E7540E04E86C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A1DD3-E1F6-4C88-072F-F66BFD587F1D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8A579-6D1A-EEB4-54AD-DB382DD5D091}"/>
              </a:ext>
            </a:extLst>
          </p:cNvPr>
          <p:cNvGrpSpPr/>
          <p:nvPr/>
        </p:nvGrpSpPr>
        <p:grpSpPr>
          <a:xfrm>
            <a:off x="888574" y="5688443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A08A939D-31C3-B37D-1EEC-B7B4A649E22E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8BEB8-69AC-2CBE-73CB-BF09DE90C42C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B445B0-3622-B751-63F6-78234A4D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9AAAF-DFD4-9DCD-D7F6-5D9A3DA26069}"/>
              </a:ext>
            </a:extLst>
          </p:cNvPr>
          <p:cNvSpPr txBox="1"/>
          <p:nvPr/>
        </p:nvSpPr>
        <p:spPr>
          <a:xfrm>
            <a:off x="3049292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F6A2E-6BF4-75A9-A0AC-DE0C8AFA193D}"/>
              </a:ext>
            </a:extLst>
          </p:cNvPr>
          <p:cNvSpPr txBox="1"/>
          <p:nvPr/>
        </p:nvSpPr>
        <p:spPr>
          <a:xfrm>
            <a:off x="3049292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9913E-3B34-FDA1-6E85-4820BDDF6A37}"/>
              </a:ext>
            </a:extLst>
          </p:cNvPr>
          <p:cNvSpPr/>
          <p:nvPr/>
        </p:nvSpPr>
        <p:spPr>
          <a:xfrm>
            <a:off x="7002872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8F21AF-1FE3-C985-894C-3F3C3FF4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47874-4E76-0F53-B524-C46E08EA8894}"/>
              </a:ext>
            </a:extLst>
          </p:cNvPr>
          <p:cNvSpPr/>
          <p:nvPr/>
        </p:nvSpPr>
        <p:spPr>
          <a:xfrm>
            <a:off x="809462" y="213013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2FAE62D6-9D3B-B815-B0EB-343BBA71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8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F627C4-3E6E-30E8-DD6C-E3CA91D099E0}"/>
              </a:ext>
            </a:extLst>
          </p:cNvPr>
          <p:cNvSpPr txBox="1"/>
          <p:nvPr/>
        </p:nvSpPr>
        <p:spPr>
          <a:xfrm>
            <a:off x="4844668" y="27253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Data Pre-processing</a:t>
            </a:r>
            <a:endParaRPr lang="en-US" sz="1800" b="1" dirty="0"/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E6DF64D-7DE6-161D-5E4B-1E5C8417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CA8C907-1D58-17A3-1EED-68A320E9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" y="1642301"/>
            <a:ext cx="12192000" cy="36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bird with black background&#10;&#10;AI-generated content may be incorrect.">
            <a:extLst>
              <a:ext uri="{FF2B5EF4-FFF2-40B4-BE49-F238E27FC236}">
                <a16:creationId xmlns:a16="http://schemas.microsoft.com/office/drawing/2014/main" id="{B41CE5FB-1D58-8A0C-09AE-94C071E4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66" y="5873298"/>
            <a:ext cx="1390650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B809-894B-924E-5ED0-FC6C8F9D5194}"/>
              </a:ext>
            </a:extLst>
          </p:cNvPr>
          <p:cNvSpPr txBox="1"/>
          <p:nvPr/>
        </p:nvSpPr>
        <p:spPr>
          <a:xfrm>
            <a:off x="110168" y="1152398"/>
            <a:ext cx="405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Largest Lesion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2F8B7-272E-6F46-8FED-8CE6B19CC802}"/>
              </a:ext>
            </a:extLst>
          </p:cNvPr>
          <p:cNvSpPr txBox="1"/>
          <p:nvPr/>
        </p:nvSpPr>
        <p:spPr>
          <a:xfrm>
            <a:off x="4321366" y="6074394"/>
            <a:ext cx="545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largest lesion is of size 146 * 81 :</a:t>
            </a:r>
          </a:p>
        </p:txBody>
      </p:sp>
    </p:spTree>
    <p:extLst>
      <p:ext uri="{BB962C8B-B14F-4D97-AF65-F5344CB8AC3E}">
        <p14:creationId xmlns:p14="http://schemas.microsoft.com/office/powerpoint/2010/main" val="127927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EC145528-BF0B-05D8-DADB-3574EA5D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D9E72-FE05-FB46-BFDA-B4948D076EC1}"/>
              </a:ext>
            </a:extLst>
          </p:cNvPr>
          <p:cNvSpPr txBox="1"/>
          <p:nvPr/>
        </p:nvSpPr>
        <p:spPr>
          <a:xfrm>
            <a:off x="4591280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Data Pre-processing</a:t>
            </a:r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C07C5-F0C3-AB4B-615D-FA4D9D63F359}"/>
              </a:ext>
            </a:extLst>
          </p:cNvPr>
          <p:cNvSpPr txBox="1"/>
          <p:nvPr/>
        </p:nvSpPr>
        <p:spPr>
          <a:xfrm>
            <a:off x="1258052" y="446790"/>
            <a:ext cx="69935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Creation of sliding window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75C63-1D08-FD2C-DC0A-11443F56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1" y="1031827"/>
            <a:ext cx="7291037" cy="56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768ACF-46E1-7611-59ED-02A84B179B35}"/>
              </a:ext>
            </a:extLst>
          </p:cNvPr>
          <p:cNvSpPr txBox="1"/>
          <p:nvPr/>
        </p:nvSpPr>
        <p:spPr>
          <a:xfrm>
            <a:off x="4459077" y="18439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Data Pre-processing</a:t>
            </a:r>
            <a:endParaRPr lang="en-US" sz="1800" b="1" dirty="0"/>
          </a:p>
        </p:txBody>
      </p:sp>
      <p:pic>
        <p:nvPicPr>
          <p:cNvPr id="6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73B6E98B-DF05-D8CE-85C4-AE5118696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E9E49-EC82-5379-755F-521E2418E9E3}"/>
              </a:ext>
            </a:extLst>
          </p:cNvPr>
          <p:cNvSpPr txBox="1"/>
          <p:nvPr/>
        </p:nvSpPr>
        <p:spPr>
          <a:xfrm>
            <a:off x="183126" y="1186422"/>
            <a:ext cx="529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Patch extraction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07A60-42C3-957F-CF71-59EB7A59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6" y="1614620"/>
            <a:ext cx="9192908" cy="1381318"/>
          </a:xfrm>
          <a:prstGeom prst="rect">
            <a:avLst/>
          </a:prstGeom>
        </p:spPr>
      </p:pic>
      <p:pic>
        <p:nvPicPr>
          <p:cNvPr id="11" name="Picture 10" descr="A screenshot of a computer screen">
            <a:extLst>
              <a:ext uri="{FF2B5EF4-FFF2-40B4-BE49-F238E27FC236}">
                <a16:creationId xmlns:a16="http://schemas.microsoft.com/office/drawing/2014/main" id="{7F6B4655-DD57-C5BF-5984-742919ECF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16" y="1040795"/>
            <a:ext cx="9001758" cy="56425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C0FD45-5434-D2E7-BFD4-9BD3299B1BDC}"/>
              </a:ext>
            </a:extLst>
          </p:cNvPr>
          <p:cNvSpPr txBox="1"/>
          <p:nvPr/>
        </p:nvSpPr>
        <p:spPr>
          <a:xfrm>
            <a:off x="287402" y="3468591"/>
            <a:ext cx="24972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 – 205545 Patches</a:t>
            </a:r>
          </a:p>
          <a:p>
            <a:r>
              <a:rPr lang="en-US" dirty="0">
                <a:solidFill>
                  <a:schemeClr val="accent3"/>
                </a:solidFill>
              </a:rPr>
              <a:t>1 – 42953 Patches</a:t>
            </a:r>
          </a:p>
          <a:p>
            <a:r>
              <a:rPr lang="en-US" dirty="0">
                <a:solidFill>
                  <a:schemeClr val="accent3"/>
                </a:solidFill>
              </a:rPr>
              <a:t>Total – 248498 Patches</a:t>
            </a:r>
          </a:p>
        </p:txBody>
      </p:sp>
    </p:spTree>
    <p:extLst>
      <p:ext uri="{BB962C8B-B14F-4D97-AF65-F5344CB8AC3E}">
        <p14:creationId xmlns:p14="http://schemas.microsoft.com/office/powerpoint/2010/main" val="212799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8FE6-6B0B-235D-4DA2-D3B5AB139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3E9DF1-4C94-6884-86B2-FD39130CB216}"/>
              </a:ext>
            </a:extLst>
          </p:cNvPr>
          <p:cNvSpPr txBox="1"/>
          <p:nvPr/>
        </p:nvSpPr>
        <p:spPr>
          <a:xfrm>
            <a:off x="5012069" y="6264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Methodology</a:t>
            </a:r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FEDAE79C-D75C-FE15-32A2-627D15324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72" y="0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2C1C7E7-8E51-5DDC-5E72-FDD5B93A4923}"/>
              </a:ext>
            </a:extLst>
          </p:cNvPr>
          <p:cNvSpPr/>
          <p:nvPr/>
        </p:nvSpPr>
        <p:spPr>
          <a:xfrm>
            <a:off x="-903989" y="1431322"/>
            <a:ext cx="4792338" cy="542667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ViT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DD6033-BA7B-34C1-DED4-FB6529966FF3}"/>
              </a:ext>
            </a:extLst>
          </p:cNvPr>
          <p:cNvSpPr/>
          <p:nvPr/>
        </p:nvSpPr>
        <p:spPr>
          <a:xfrm>
            <a:off x="-903989" y="1401157"/>
            <a:ext cx="5378986" cy="545684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Resnet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FF5607-0139-AB7D-FD45-8043F235F99F}"/>
              </a:ext>
            </a:extLst>
          </p:cNvPr>
          <p:cNvSpPr/>
          <p:nvPr/>
        </p:nvSpPr>
        <p:spPr>
          <a:xfrm>
            <a:off x="-903989" y="1416240"/>
            <a:ext cx="5483022" cy="545684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0D5DE-A5B8-11EC-C4FC-87A46FACD73F}"/>
              </a:ext>
            </a:extLst>
          </p:cNvPr>
          <p:cNvSpPr/>
          <p:nvPr/>
        </p:nvSpPr>
        <p:spPr>
          <a:xfrm>
            <a:off x="-426884" y="1399145"/>
            <a:ext cx="4901881" cy="54588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17464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D00F-80DE-8AA8-8EEF-F12FB486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83047A-3FB4-6F14-C45C-91C8DC294DCA}"/>
              </a:ext>
            </a:extLst>
          </p:cNvPr>
          <p:cNvSpPr txBox="1"/>
          <p:nvPr/>
        </p:nvSpPr>
        <p:spPr>
          <a:xfrm>
            <a:off x="4547212" y="19541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Methodology</a:t>
            </a:r>
          </a:p>
        </p:txBody>
      </p:sp>
      <p:pic>
        <p:nvPicPr>
          <p:cNvPr id="4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62A850EB-7AD2-72EB-05AE-EA183C64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F542C-022E-6540-600F-EEC5D22C9A25}"/>
              </a:ext>
            </a:extLst>
          </p:cNvPr>
          <p:cNvSpPr txBox="1"/>
          <p:nvPr/>
        </p:nvSpPr>
        <p:spPr>
          <a:xfrm>
            <a:off x="804231" y="1031827"/>
            <a:ext cx="479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Models used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14FCE8-782A-D21D-FDE8-5E2FAEE35226}"/>
              </a:ext>
            </a:extLst>
          </p:cNvPr>
          <p:cNvSpPr/>
          <p:nvPr/>
        </p:nvSpPr>
        <p:spPr>
          <a:xfrm>
            <a:off x="8680086" y="1431322"/>
            <a:ext cx="4792338" cy="542667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ViT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500218-44EF-8B6D-BE2E-633D4A9B7C7A}"/>
              </a:ext>
            </a:extLst>
          </p:cNvPr>
          <p:cNvSpPr/>
          <p:nvPr/>
        </p:nvSpPr>
        <p:spPr>
          <a:xfrm>
            <a:off x="5266062" y="1401157"/>
            <a:ext cx="5378986" cy="545684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Resnet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E72666-369A-8CF0-22A5-1C9A9D6C895D}"/>
              </a:ext>
            </a:extLst>
          </p:cNvPr>
          <p:cNvSpPr/>
          <p:nvPr/>
        </p:nvSpPr>
        <p:spPr>
          <a:xfrm>
            <a:off x="1805701" y="1416240"/>
            <a:ext cx="5483022" cy="545684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4AB894-0F1C-644F-0F9D-DA3549EEB839}"/>
              </a:ext>
            </a:extLst>
          </p:cNvPr>
          <p:cNvSpPr/>
          <p:nvPr/>
        </p:nvSpPr>
        <p:spPr>
          <a:xfrm>
            <a:off x="-903989" y="1431322"/>
            <a:ext cx="4901881" cy="54588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39836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825913A5-FAB7-D3F5-3C11-EAF60AC3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252E8-35C1-FC99-E39B-E7C0E3A30342}"/>
              </a:ext>
            </a:extLst>
          </p:cNvPr>
          <p:cNvSpPr txBox="1"/>
          <p:nvPr/>
        </p:nvSpPr>
        <p:spPr>
          <a:xfrm>
            <a:off x="5116945" y="-1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96B24"/>
                </a:solidFill>
              </a:rPr>
              <a:t>Models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32049-EC29-17E3-6694-FB3DDAC0E889}"/>
              </a:ext>
            </a:extLst>
          </p:cNvPr>
          <p:cNvSpPr txBox="1"/>
          <p:nvPr/>
        </p:nvSpPr>
        <p:spPr>
          <a:xfrm>
            <a:off x="1281954" y="543437"/>
            <a:ext cx="7259764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Convolutional Neural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1C32-79B5-EE68-A3E2-6BDE6CA8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20" y="2077787"/>
            <a:ext cx="5902823" cy="2032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AAF32-A674-E3A6-3000-C3AEB0B8CBE5}"/>
              </a:ext>
            </a:extLst>
          </p:cNvPr>
          <p:cNvSpPr txBox="1"/>
          <p:nvPr/>
        </p:nvSpPr>
        <p:spPr>
          <a:xfrm>
            <a:off x="1281795" y="2080723"/>
            <a:ext cx="42883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Extracts local patterns using filters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Detects edges, shapes, and textures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Works hierarchically from simple to complex features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Uses pooling to reduce dimensions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Efficient for image classification tasks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4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5208B7BF-363A-C181-2F10-9086FEA3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B15A46-1AF7-10CC-0C15-A54B4516C7E0}"/>
              </a:ext>
            </a:extLst>
          </p:cNvPr>
          <p:cNvSpPr txBox="1"/>
          <p:nvPr/>
        </p:nvSpPr>
        <p:spPr>
          <a:xfrm>
            <a:off x="4745516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M</a:t>
            </a:r>
            <a:r>
              <a:rPr lang="en-US" b="1" dirty="0">
                <a:solidFill>
                  <a:schemeClr val="accent3"/>
                </a:solidFill>
              </a:rPr>
              <a:t>odels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91A96B2-7AAC-C1EF-67D1-83C3C2B5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4" y="1714893"/>
            <a:ext cx="6390024" cy="36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CB0D-6C59-3D26-D8EE-253A6DA4E0DC}"/>
              </a:ext>
            </a:extLst>
          </p:cNvPr>
          <p:cNvSpPr txBox="1"/>
          <p:nvPr/>
        </p:nvSpPr>
        <p:spPr>
          <a:xfrm>
            <a:off x="993648" y="869930"/>
            <a:ext cx="44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05572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21AD82D-63DF-BED3-2DE8-47745F6D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6AA1D-46CC-2754-B599-EAAFE3627CB3}"/>
              </a:ext>
            </a:extLst>
          </p:cNvPr>
          <p:cNvSpPr txBox="1"/>
          <p:nvPr/>
        </p:nvSpPr>
        <p:spPr>
          <a:xfrm>
            <a:off x="5132339" y="129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96B24"/>
                </a:solidFill>
              </a:rPr>
              <a:t>Models</a:t>
            </a:r>
            <a:r>
              <a:rPr lang="en-US"/>
              <a:t>​​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5B55D-6704-7008-3557-E21309006DA9}"/>
              </a:ext>
            </a:extLst>
          </p:cNvPr>
          <p:cNvSpPr txBox="1"/>
          <p:nvPr/>
        </p:nvSpPr>
        <p:spPr>
          <a:xfrm>
            <a:off x="1260764" y="845127"/>
            <a:ext cx="5044593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Resnet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51EFB-7883-FA06-4C69-3AD786C9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63" y="1716793"/>
            <a:ext cx="5243176" cy="3028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2433-B97E-6C69-C419-E1FA1760D845}"/>
              </a:ext>
            </a:extLst>
          </p:cNvPr>
          <p:cNvSpPr txBox="1"/>
          <p:nvPr/>
        </p:nvSpPr>
        <p:spPr>
          <a:xfrm>
            <a:off x="1259827" y="2316384"/>
            <a:ext cx="483431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Enables very deep networks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Uses </a:t>
            </a:r>
            <a:r>
              <a:rPr lang="en-US" b="1" dirty="0">
                <a:ea typeface="+mn-lt"/>
                <a:cs typeface="+mn-lt"/>
              </a:rPr>
              <a:t>skip connections</a:t>
            </a:r>
            <a:r>
              <a:rPr lang="en-US" dirty="0">
                <a:ea typeface="+mn-lt"/>
                <a:cs typeface="+mn-lt"/>
              </a:rPr>
              <a:t> to avoid vanishing gradients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Learns </a:t>
            </a:r>
            <a:r>
              <a:rPr lang="en-US" b="1">
                <a:ea typeface="+mn-lt"/>
                <a:cs typeface="+mn-lt"/>
              </a:rPr>
              <a:t>residuals</a:t>
            </a:r>
            <a:r>
              <a:rPr lang="en-US">
                <a:ea typeface="+mn-lt"/>
                <a:cs typeface="+mn-lt"/>
              </a:rPr>
              <a:t> instead of full mappings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Improves training stability and accuracy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Captures deeper, more complex features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5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A9D69232-FB34-071B-F69C-9F85E0BA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9C64D-C68C-4F7B-3578-D4CCE3B54C89}"/>
              </a:ext>
            </a:extLst>
          </p:cNvPr>
          <p:cNvSpPr txBox="1"/>
          <p:nvPr/>
        </p:nvSpPr>
        <p:spPr>
          <a:xfrm>
            <a:off x="4987888" y="46822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CA8C6-C657-6018-BFC8-ADF92F13B240}"/>
              </a:ext>
            </a:extLst>
          </p:cNvPr>
          <p:cNvSpPr txBox="1"/>
          <p:nvPr/>
        </p:nvSpPr>
        <p:spPr>
          <a:xfrm>
            <a:off x="993648" y="1031827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Resnet block diagram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8C5AC52-CBAE-C58B-6844-3CA21666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065" y="1939139"/>
            <a:ext cx="6721426" cy="35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151D1-B887-18A3-38CD-0297D602D96E}"/>
              </a:ext>
            </a:extLst>
          </p:cNvPr>
          <p:cNvSpPr txBox="1"/>
          <p:nvPr/>
        </p:nvSpPr>
        <p:spPr>
          <a:xfrm>
            <a:off x="5581639" y="2305147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Skip connection</a:t>
            </a:r>
          </a:p>
        </p:txBody>
      </p:sp>
    </p:spTree>
    <p:extLst>
      <p:ext uri="{BB962C8B-B14F-4D97-AF65-F5344CB8AC3E}">
        <p14:creationId xmlns:p14="http://schemas.microsoft.com/office/powerpoint/2010/main" val="2262999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1F414B1-C57A-4741-EAD4-42ED7996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8D012-27AB-4A82-1928-5C77EFFEF23B}"/>
              </a:ext>
            </a:extLst>
          </p:cNvPr>
          <p:cNvSpPr txBox="1"/>
          <p:nvPr/>
        </p:nvSpPr>
        <p:spPr>
          <a:xfrm>
            <a:off x="5070764" y="129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96B24"/>
                </a:solidFill>
              </a:rPr>
              <a:t>Models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01C2C-C837-A9E2-C9BA-589F96C0A353}"/>
              </a:ext>
            </a:extLst>
          </p:cNvPr>
          <p:cNvSpPr txBox="1"/>
          <p:nvPr/>
        </p:nvSpPr>
        <p:spPr>
          <a:xfrm>
            <a:off x="1237673" y="660400"/>
            <a:ext cx="2743200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Vision Transformer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9E21F-8E9A-C6DC-D622-DBEEB3BE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33" y="2976266"/>
            <a:ext cx="5194055" cy="3571875"/>
          </a:xfrm>
          <a:prstGeom prst="rect">
            <a:avLst/>
          </a:prstGeom>
        </p:spPr>
      </p:pic>
      <p:pic>
        <p:nvPicPr>
          <p:cNvPr id="2" name="Picture 1" descr="A person with red hair and a grid of squares&#10;&#10;AI-generated content may be incorrect.">
            <a:extLst>
              <a:ext uri="{FF2B5EF4-FFF2-40B4-BE49-F238E27FC236}">
                <a16:creationId xmlns:a16="http://schemas.microsoft.com/office/drawing/2014/main" id="{D5354234-3261-9E30-C440-E052F246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78" y="506278"/>
            <a:ext cx="5186729" cy="2465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0B286-4BAF-BACC-ACCD-12A8AA2C5353}"/>
              </a:ext>
            </a:extLst>
          </p:cNvPr>
          <p:cNvSpPr txBox="1"/>
          <p:nvPr/>
        </p:nvSpPr>
        <p:spPr>
          <a:xfrm>
            <a:off x="1234035" y="1395514"/>
            <a:ext cx="43196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How </a:t>
            </a:r>
            <a:r>
              <a:rPr lang="en-US" dirty="0" err="1"/>
              <a:t>ViT</a:t>
            </a:r>
            <a:r>
              <a:rPr lang="en-US" dirty="0"/>
              <a:t> works?</a:t>
            </a:r>
          </a:p>
          <a:p>
            <a:pPr marL="342900" indent="-342900">
              <a:buAutoNum type="arabicPeriod"/>
            </a:pPr>
            <a:r>
              <a:rPr lang="en-US" dirty="0"/>
              <a:t>Images to Patches</a:t>
            </a:r>
          </a:p>
          <a:p>
            <a:pPr marL="342900" indent="-342900">
              <a:buAutoNum type="arabicPeriod"/>
            </a:pPr>
            <a:r>
              <a:rPr lang="en-US" dirty="0"/>
              <a:t>Flattened </a:t>
            </a:r>
          </a:p>
          <a:p>
            <a:pPr marL="342900" indent="-342900">
              <a:buAutoNum type="arabicPeriod"/>
            </a:pPr>
            <a:r>
              <a:rPr lang="en-US" dirty="0"/>
              <a:t>Patch Embedding</a:t>
            </a:r>
          </a:p>
          <a:p>
            <a:pPr marL="342900" indent="-342900">
              <a:buAutoNum type="arabicPeriod"/>
            </a:pPr>
            <a:r>
              <a:rPr lang="en-US" dirty="0"/>
              <a:t>Positional Embedding</a:t>
            </a:r>
          </a:p>
          <a:p>
            <a:pPr marL="342900" indent="-342900">
              <a:buAutoNum type="arabicPeriod"/>
            </a:pPr>
            <a:r>
              <a:rPr lang="en-US" dirty="0"/>
              <a:t>Feed into Transformer Encoder</a:t>
            </a:r>
          </a:p>
          <a:p>
            <a:pPr marL="342900" indent="-342900">
              <a:buAutoNum type="arabicPeriod"/>
            </a:pPr>
            <a:r>
              <a:rPr lang="en-US" dirty="0"/>
              <a:t>Classification Head</a:t>
            </a:r>
          </a:p>
        </p:txBody>
      </p:sp>
    </p:spTree>
    <p:extLst>
      <p:ext uri="{BB962C8B-B14F-4D97-AF65-F5344CB8AC3E}">
        <p14:creationId xmlns:p14="http://schemas.microsoft.com/office/powerpoint/2010/main" val="22590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4832-360D-6728-3A28-ED36710F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9797414-919D-A117-8ED1-78C66797D072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E3A1374A-7660-36C5-3796-239F390EE936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90957A-839C-96E7-2761-6CA1D9480CDE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619291-4D48-72D9-8105-3D2EE3EA8E17}"/>
              </a:ext>
            </a:extLst>
          </p:cNvPr>
          <p:cNvGrpSpPr/>
          <p:nvPr/>
        </p:nvGrpSpPr>
        <p:grpSpPr>
          <a:xfrm>
            <a:off x="-3084809" y="1667689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0957E940-0A6F-5F44-0142-EC833C51BEB0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E8AC9A-D850-A679-AA45-06117446AC95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84AB23-131E-D97A-A4C2-2F8CADCF8F3F}"/>
              </a:ext>
            </a:extLst>
          </p:cNvPr>
          <p:cNvGrpSpPr/>
          <p:nvPr/>
        </p:nvGrpSpPr>
        <p:grpSpPr>
          <a:xfrm>
            <a:off x="-3149385" y="2602697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E1ED4145-8030-AAC8-EA6E-F582D6EB851F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E90E72-30F6-F4AA-1779-ABC7F140D148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0A16DD-2634-4FC8-7F10-E259F7B5A918}"/>
              </a:ext>
            </a:extLst>
          </p:cNvPr>
          <p:cNvGrpSpPr/>
          <p:nvPr/>
        </p:nvGrpSpPr>
        <p:grpSpPr>
          <a:xfrm>
            <a:off x="-3091909" y="3629509"/>
            <a:ext cx="6765873" cy="620821"/>
            <a:chOff x="2634490" y="3441897"/>
            <a:chExt cx="6765873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6CFD8897-55D7-42A8-F7E8-BA878EB7A9CC}"/>
                </a:ext>
              </a:extLst>
            </p:cNvPr>
            <p:cNvSpPr/>
            <p:nvPr/>
          </p:nvSpPr>
          <p:spPr>
            <a:xfrm>
              <a:off x="2634490" y="3441897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6CFE52-CFDE-C118-7EEF-4CF807AEEF59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1464A-F671-B5CB-2120-9FA7554C0247}"/>
              </a:ext>
            </a:extLst>
          </p:cNvPr>
          <p:cNvGrpSpPr/>
          <p:nvPr/>
        </p:nvGrpSpPr>
        <p:grpSpPr>
          <a:xfrm>
            <a:off x="-3091909" y="4558251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30F004FA-EE1D-FFB3-3506-5BF3D6502EE6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A638A5-F771-B783-0E15-587993FAC751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D0CA03-7917-7172-CF4E-EC8CE08EDB3F}"/>
              </a:ext>
            </a:extLst>
          </p:cNvPr>
          <p:cNvGrpSpPr/>
          <p:nvPr/>
        </p:nvGrpSpPr>
        <p:grpSpPr>
          <a:xfrm>
            <a:off x="-3091909" y="5475491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CAD7CEC1-280E-1270-4C28-1FB74F29E906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24A615-1FB5-34A2-EFA6-DFA24D81C0AE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177AB9-B061-D1C5-B2A9-5184817E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BFCF0-5AA5-6DF1-8F6E-00A0D0196465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118A1-25E0-599E-BB2B-BB3EC55D7BBF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95558-3A68-0FC9-5A45-EF65F2E5179A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858296-1D47-C413-26D0-E60C7514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4B263-0CCE-B4E9-73B6-16E35CA9E88C}"/>
              </a:ext>
            </a:extLst>
          </p:cNvPr>
          <p:cNvSpPr/>
          <p:nvPr/>
        </p:nvSpPr>
        <p:spPr>
          <a:xfrm>
            <a:off x="-3332135" y="-60407"/>
            <a:ext cx="629704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9205CC1D-852E-3AC4-C440-08BDF277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5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F76F11BC-1028-4012-8EDC-3464A8B5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61EF4-EF5B-4155-A149-27AAE8434A24}"/>
              </a:ext>
            </a:extLst>
          </p:cNvPr>
          <p:cNvSpPr txBox="1"/>
          <p:nvPr/>
        </p:nvSpPr>
        <p:spPr>
          <a:xfrm>
            <a:off x="4910769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Models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D746CED-05D5-4751-B13D-690A914F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04" y="1591771"/>
            <a:ext cx="5966165" cy="44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7C51C-BF4D-2E7B-67D1-C582859C7328}"/>
              </a:ext>
            </a:extLst>
          </p:cNvPr>
          <p:cNvSpPr txBox="1"/>
          <p:nvPr/>
        </p:nvSpPr>
        <p:spPr>
          <a:xfrm>
            <a:off x="993648" y="864343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Vision transformer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31452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3CCDF-F9D1-108A-1778-C61D043C1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85273292-B272-17B6-4D66-04A9BEE0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C6C71-78EC-ABC5-E6AF-3E88EF4C76DE}"/>
              </a:ext>
            </a:extLst>
          </p:cNvPr>
          <p:cNvSpPr txBox="1"/>
          <p:nvPr/>
        </p:nvSpPr>
        <p:spPr>
          <a:xfrm>
            <a:off x="4756533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E0261-B100-1423-1BE4-608FE539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4" y="1532353"/>
            <a:ext cx="5510496" cy="4996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7C677-D132-B65F-9E7E-D7DBF95C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24" y="2090380"/>
            <a:ext cx="6778624" cy="3639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6238B-CED8-624C-C0FD-220C3624484E}"/>
              </a:ext>
            </a:extLst>
          </p:cNvPr>
          <p:cNvSpPr txBox="1"/>
          <p:nvPr/>
        </p:nvSpPr>
        <p:spPr>
          <a:xfrm>
            <a:off x="914400" y="1220522"/>
            <a:ext cx="58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Results </a:t>
            </a:r>
          </a:p>
        </p:txBody>
      </p:sp>
    </p:spTree>
    <p:extLst>
      <p:ext uri="{BB962C8B-B14F-4D97-AF65-F5344CB8AC3E}">
        <p14:creationId xmlns:p14="http://schemas.microsoft.com/office/powerpoint/2010/main" val="1790617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B347EB33-1B44-2B5C-E970-E1D3F8E32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4861E-4E4E-FE88-6AED-ED4F9BBBA7A2}"/>
              </a:ext>
            </a:extLst>
          </p:cNvPr>
          <p:cNvSpPr txBox="1"/>
          <p:nvPr/>
        </p:nvSpPr>
        <p:spPr>
          <a:xfrm>
            <a:off x="4844668" y="68855"/>
            <a:ext cx="6163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  <a:p>
            <a:endParaRPr lang="en-US" sz="1800" b="1" dirty="0">
              <a:solidFill>
                <a:schemeClr val="accent3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BA0AFCC-601D-1AD1-564D-CA178A31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4" y="1812074"/>
            <a:ext cx="4423528" cy="385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F81B2533-25BF-FB12-3D6B-3FA669BC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35" y="2400128"/>
            <a:ext cx="6648865" cy="26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FFE499-B9C3-4CD4-157D-6A6CEB1CA4D3}"/>
              </a:ext>
            </a:extLst>
          </p:cNvPr>
          <p:cNvSpPr txBox="1"/>
          <p:nvPr/>
        </p:nvSpPr>
        <p:spPr>
          <a:xfrm>
            <a:off x="859316" y="1049825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Resnet Results </a:t>
            </a:r>
          </a:p>
        </p:txBody>
      </p:sp>
    </p:spTree>
    <p:extLst>
      <p:ext uri="{BB962C8B-B14F-4D97-AF65-F5344CB8AC3E}">
        <p14:creationId xmlns:p14="http://schemas.microsoft.com/office/powerpoint/2010/main" val="315568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9C9ECBD3-30C3-5195-B8C9-C5A816E8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2" y="1498294"/>
            <a:ext cx="5139392" cy="41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41A48122-8968-BAB7-49E0-DE287298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5504CC-8A75-DA76-AEE9-56016AE539E3}"/>
              </a:ext>
            </a:extLst>
          </p:cNvPr>
          <p:cNvSpPr txBox="1"/>
          <p:nvPr/>
        </p:nvSpPr>
        <p:spPr>
          <a:xfrm>
            <a:off x="4932804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20D843BE-9B5F-857A-58C2-9CF45A1E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76" y="2633031"/>
            <a:ext cx="6723458" cy="28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268C2-82E7-2377-46F0-3A5A70E2DCC7}"/>
              </a:ext>
            </a:extLst>
          </p:cNvPr>
          <p:cNvSpPr txBox="1"/>
          <p:nvPr/>
        </p:nvSpPr>
        <p:spPr>
          <a:xfrm>
            <a:off x="993648" y="895728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ViT</a:t>
            </a:r>
            <a:r>
              <a:rPr lang="en-US" b="1" dirty="0"/>
              <a:t> Results </a:t>
            </a:r>
          </a:p>
        </p:txBody>
      </p:sp>
    </p:spTree>
    <p:extLst>
      <p:ext uri="{BB962C8B-B14F-4D97-AF65-F5344CB8AC3E}">
        <p14:creationId xmlns:p14="http://schemas.microsoft.com/office/powerpoint/2010/main" val="809518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032BA37A-766C-927F-4B31-2CBEBDB7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9EED5-A9A4-F0D6-35E2-647ADFAFFD82}"/>
              </a:ext>
            </a:extLst>
          </p:cNvPr>
          <p:cNvSpPr txBox="1"/>
          <p:nvPr/>
        </p:nvSpPr>
        <p:spPr>
          <a:xfrm>
            <a:off x="4756533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AEE3BC0D-EA00-D06C-DD61-5C89D099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90827"/>
            <a:ext cx="5943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A69A6750-3E8C-6C0D-590F-B7954246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71109"/>
            <a:ext cx="59436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47BCC-80B0-7366-69FD-DC231A145E52}"/>
              </a:ext>
            </a:extLst>
          </p:cNvPr>
          <p:cNvSpPr txBox="1"/>
          <p:nvPr/>
        </p:nvSpPr>
        <p:spPr>
          <a:xfrm>
            <a:off x="320407" y="1276661"/>
            <a:ext cx="5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performance for patch based images</a:t>
            </a:r>
          </a:p>
        </p:txBody>
      </p:sp>
    </p:spTree>
    <p:extLst>
      <p:ext uri="{BB962C8B-B14F-4D97-AF65-F5344CB8AC3E}">
        <p14:creationId xmlns:p14="http://schemas.microsoft.com/office/powerpoint/2010/main" val="89413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5C69EB2F-F502-40F8-3907-6F82147D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606"/>
            <a:ext cx="59436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0FB7D2F1-C91D-BE4A-82E6-A62A9B75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56707"/>
            <a:ext cx="6108853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815D8B13-0A64-4B7A-42A1-81C7CAB6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4D3354-590C-E232-E2A7-BB73AEC3E291}"/>
              </a:ext>
            </a:extLst>
          </p:cNvPr>
          <p:cNvSpPr txBox="1"/>
          <p:nvPr/>
        </p:nvSpPr>
        <p:spPr>
          <a:xfrm>
            <a:off x="4800600" y="13771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F39C4-E687-7127-B694-8B702B905A72}"/>
              </a:ext>
            </a:extLst>
          </p:cNvPr>
          <p:cNvSpPr txBox="1"/>
          <p:nvPr/>
        </p:nvSpPr>
        <p:spPr>
          <a:xfrm>
            <a:off x="206567" y="1503746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 performance for slice based images</a:t>
            </a:r>
          </a:p>
        </p:txBody>
      </p:sp>
    </p:spTree>
    <p:extLst>
      <p:ext uri="{BB962C8B-B14F-4D97-AF65-F5344CB8AC3E}">
        <p14:creationId xmlns:p14="http://schemas.microsoft.com/office/powerpoint/2010/main" val="1304746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9995527F-D284-72F8-E1F2-2D051189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31F89-58CE-6C13-1A55-A10013E910B1}"/>
              </a:ext>
            </a:extLst>
          </p:cNvPr>
          <p:cNvSpPr txBox="1"/>
          <p:nvPr/>
        </p:nvSpPr>
        <p:spPr>
          <a:xfrm>
            <a:off x="4536196" y="180582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A0AA6F1-D562-0872-5641-17A60E72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9" y="1932427"/>
            <a:ext cx="52578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82B45DEA-5766-205B-2A10-E7AD4202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71725"/>
            <a:ext cx="55816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62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49C66AC-14B9-7FBF-3E01-F08230B7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3" y="2060155"/>
            <a:ext cx="5427203" cy="336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C0F09D64-232B-7213-143E-53CDCBCF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80" y="2776252"/>
            <a:ext cx="5331116" cy="209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1E7DFC1-EAD4-0E8F-9773-5EA395C2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EF5FD-AAF1-67AD-9A5E-269132E6B86D}"/>
              </a:ext>
            </a:extLst>
          </p:cNvPr>
          <p:cNvSpPr txBox="1"/>
          <p:nvPr/>
        </p:nvSpPr>
        <p:spPr>
          <a:xfrm>
            <a:off x="4260775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1099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993CBA5B-BDAE-FAA3-D41F-44F500F2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" y="1897857"/>
            <a:ext cx="5919614" cy="3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AA80039D-69CE-7FAE-B301-A1EC1158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8521"/>
            <a:ext cx="5943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3ACEBFE5-F942-063B-C1F6-3A27BEF07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15AC0-B541-C692-EFE6-7903533A9C00}"/>
              </a:ext>
            </a:extLst>
          </p:cNvPr>
          <p:cNvSpPr txBox="1"/>
          <p:nvPr/>
        </p:nvSpPr>
        <p:spPr>
          <a:xfrm>
            <a:off x="4304842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665396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0D22A8A1-CF6B-68FF-4745-04554D532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37DF4-6E01-EE09-A78F-6A7A62DEB040}"/>
              </a:ext>
            </a:extLst>
          </p:cNvPr>
          <p:cNvSpPr txBox="1"/>
          <p:nvPr/>
        </p:nvSpPr>
        <p:spPr>
          <a:xfrm>
            <a:off x="3615860" y="315396"/>
            <a:ext cx="61639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Conclusion</a:t>
            </a:r>
            <a:r>
              <a:rPr lang="en-US" b="1" dirty="0">
                <a:solidFill>
                  <a:schemeClr val="accent3"/>
                </a:solidFill>
              </a:rPr>
              <a:t> and Future work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175927-3CFD-92B4-BE08-6261C091C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3" y="2778870"/>
            <a:ext cx="11633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6408-F83E-32E6-EDD1-6A2CA667DD20}"/>
              </a:ext>
            </a:extLst>
          </p:cNvPr>
          <p:cNvSpPr txBox="1"/>
          <p:nvPr/>
        </p:nvSpPr>
        <p:spPr>
          <a:xfrm>
            <a:off x="906637" y="981156"/>
            <a:ext cx="8731043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Compared three model architectures: convolution-based, residual, and attention-based.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Achieved highest accuracy with patch-based CNN (</a:t>
            </a:r>
            <a:r>
              <a:rPr lang="en-US" b="1" dirty="0">
                <a:ea typeface="+mn-lt"/>
                <a:cs typeface="+mn-lt"/>
              </a:rPr>
              <a:t>98.06%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Compared performance in slice based and patch-based approach.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Found that patch-based method was more accurate than slice-based approach.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Vision Transformer (</a:t>
            </a:r>
            <a:r>
              <a:rPr lang="en-US" dirty="0" err="1">
                <a:ea typeface="+mn-lt"/>
                <a:cs typeface="+mn-lt"/>
              </a:rPr>
              <a:t>ViT</a:t>
            </a:r>
            <a:r>
              <a:rPr lang="en-US" dirty="0">
                <a:ea typeface="+mn-lt"/>
                <a:cs typeface="+mn-lt"/>
              </a:rPr>
              <a:t>) showed </a:t>
            </a:r>
            <a:r>
              <a:rPr lang="en-US" b="1" dirty="0">
                <a:ea typeface="+mn-lt"/>
                <a:cs typeface="+mn-lt"/>
              </a:rPr>
              <a:t>superior AUC on patches (95.26%)</a:t>
            </a:r>
            <a:r>
              <a:rPr lang="en-US" dirty="0">
                <a:ea typeface="+mn-lt"/>
                <a:cs typeface="+mn-lt"/>
              </a:rPr>
              <a:t>, validating its potential for capturing global spatial dependencies.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Future work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Augment dataset and address class imbalance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Exploring hybrid architecture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Cross dataset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Lesion localization using patch to slice mapping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Scaling with enhanced GPU resources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3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4DBE-3184-BA23-863B-B481C1B5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E9FC3D1-86AA-C2B6-963C-82BD422A7750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6B07FB03-F3A3-3F4E-7ECA-AFD3FF57893E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C66C9A-1527-0438-81DD-714C3127CD5D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DAC634-D24C-7F37-305F-B9E1E46DB021}"/>
              </a:ext>
            </a:extLst>
          </p:cNvPr>
          <p:cNvGrpSpPr/>
          <p:nvPr/>
        </p:nvGrpSpPr>
        <p:grpSpPr>
          <a:xfrm>
            <a:off x="3213966" y="1702065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2FF4D62F-1DA6-CED2-12D2-8E9FECC3B75F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8DFF52-3E01-762C-3040-FA61086E1D0B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7E6603-899D-0218-81F1-A175348BDC18}"/>
              </a:ext>
            </a:extLst>
          </p:cNvPr>
          <p:cNvGrpSpPr/>
          <p:nvPr/>
        </p:nvGrpSpPr>
        <p:grpSpPr>
          <a:xfrm>
            <a:off x="-3178123" y="2602697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D73DCC02-0E93-6AE5-BB35-4AE13D74C0A2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C8A991-9FEE-CC9E-C616-D450375F86A3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3DA6AE-D732-0138-D070-297EA1F555B9}"/>
              </a:ext>
            </a:extLst>
          </p:cNvPr>
          <p:cNvGrpSpPr/>
          <p:nvPr/>
        </p:nvGrpSpPr>
        <p:grpSpPr>
          <a:xfrm>
            <a:off x="-2985356" y="3572601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BB1ED874-51A3-6A6A-C24F-B95F9986D614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3231C-1CCD-2C8D-D2C7-C8CFADF39FB1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9B3DAB-87AA-545B-C3E8-3495E9185439}"/>
              </a:ext>
            </a:extLst>
          </p:cNvPr>
          <p:cNvGrpSpPr/>
          <p:nvPr/>
        </p:nvGrpSpPr>
        <p:grpSpPr>
          <a:xfrm>
            <a:off x="-3113547" y="4542778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3AB3E30D-84D2-17DD-FBCB-675D61FD4429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DE710D-2664-ED72-4BB9-EFF258819323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B5C49A-DDD6-649C-343A-BF7EA49A7934}"/>
              </a:ext>
            </a:extLst>
          </p:cNvPr>
          <p:cNvGrpSpPr/>
          <p:nvPr/>
        </p:nvGrpSpPr>
        <p:grpSpPr>
          <a:xfrm>
            <a:off x="-3120647" y="5568534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35E9DC75-08D5-CE4E-41CF-40F5212AF5DE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0C4D01-2F9C-431E-0CB7-869D09FC5FC0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F748A-F10B-3F64-7343-6D0543DA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6209E-85CC-4D7E-9786-D184D10017EA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727D9-5FBD-685F-01BF-6806CC161C2F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147D6-C03A-98C1-8A27-172BEDCE2701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CF380C-DB56-871C-9EC3-D62453E3E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D73A8-94EA-9023-254F-5B53E99C4F49}"/>
              </a:ext>
            </a:extLst>
          </p:cNvPr>
          <p:cNvSpPr/>
          <p:nvPr/>
        </p:nvSpPr>
        <p:spPr>
          <a:xfrm>
            <a:off x="-3206858" y="0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66685A4B-A751-B53E-711C-2666337F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9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0472680E-F6A0-2328-E05A-68CE05D9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11E43-19FC-8927-EB2A-BB0DFE9ECD9B}"/>
              </a:ext>
            </a:extLst>
          </p:cNvPr>
          <p:cNvSpPr txBox="1"/>
          <p:nvPr/>
        </p:nvSpPr>
        <p:spPr>
          <a:xfrm>
            <a:off x="4844668" y="180582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EC433-95C6-9FDD-5389-DC9F19546268}"/>
              </a:ext>
            </a:extLst>
          </p:cNvPr>
          <p:cNvSpPr txBox="1"/>
          <p:nvPr/>
        </p:nvSpPr>
        <p:spPr>
          <a:xfrm>
            <a:off x="261652" y="1031827"/>
            <a:ext cx="120111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https://pmc.ncbi.nlm.nih.gov/articles/PMC9043670/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https://www.scitepress.org/Papers/2024/123907/123907.pdf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[3]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https://ieeexplore.ieee.org/abstract/document/10157177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[4]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6"/>
              </a:rPr>
              <a:t>https://ieeexplore.ieee.org/abstract/document/10458634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[5]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7"/>
              </a:rPr>
              <a:t>https://ieeexplore.ieee.org/abstract/document/9932959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[6]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8"/>
              </a:rPr>
              <a:t>https://www.scienceopen.com/hosted-document?doi=10.57197/JDR-2024-0078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[7]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9"/>
              </a:rPr>
              <a:t>https://pmc.ncbi.nlm.nih.gov/articles/PMC9163993/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[8]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0"/>
              </a:rPr>
              <a:t>https://ieeexplore.ieee.org/abstract/document/9544601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[9]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1"/>
              </a:rPr>
              <a:t>https://www.sciencedirect.com/science/article/pii/S0969996124001475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[10]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2"/>
              </a:rPr>
              <a:t>https://arxiv.org/abs/2405.14019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[11]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3"/>
              </a:rPr>
              <a:t>https://www.scitepress.org/Papers/2024/123907/123907.pdf(8)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[12]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4"/>
              </a:rPr>
              <a:t>https://pmc.ncbi.nlm.nih.gov/articles/PMC10102759/(5)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[13]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5"/>
              </a:rPr>
              <a:t>https://www.geeksforgeeks.org/vision-transformers-vs-convolutional-neural-networks-cnns/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[14]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6"/>
              </a:rPr>
              <a:t>https://aws.amazon.com/what-is/deep-learning/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[15]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7"/>
              </a:rPr>
              <a:t>https://www.ibm.com/think/topics/transfer-learning#:~:text=Transfer%20learning%20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7"/>
              </a:rPr>
              <a:t>is%20a%20machine,improve%20generalization%20in%20another%20setting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[16]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8"/>
              </a:rPr>
              <a:t>https://www.geeksforgeeks.org/residual-networks-resnet-deep-learning/</a:t>
            </a:r>
            <a:endParaRPr lang="en-US" b="0" dirty="0">
              <a:effectLst/>
            </a:endParaRPr>
          </a:p>
          <a:p>
            <a:pPr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[17]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9"/>
              </a:rPr>
              <a:t>https://www.mdpi.com/2075-4418/13/19/3030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B4E0C68F-956C-48D5-B031-BFA525C5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AD808-1531-72FE-C963-BAC3DD612337}"/>
              </a:ext>
            </a:extLst>
          </p:cNvPr>
          <p:cNvSpPr txBox="1"/>
          <p:nvPr/>
        </p:nvSpPr>
        <p:spPr>
          <a:xfrm>
            <a:off x="4635348" y="133760"/>
            <a:ext cx="616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3DAD5-F418-5D3A-2E10-A1D37B9C2E21}"/>
              </a:ext>
            </a:extLst>
          </p:cNvPr>
          <p:cNvSpPr txBox="1"/>
          <p:nvPr/>
        </p:nvSpPr>
        <p:spPr>
          <a:xfrm>
            <a:off x="680291" y="1031827"/>
            <a:ext cx="111738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[18]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https://research-ebsco-com.ezproxy.selu.edu/c/2d6smp/viewer/pdf/rpe36iq7qf?route=details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[19]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https://ieeexplore.ieee.org/abstract/document/8692148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[20]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https://onlinelibrary.wiley.com/doi/epdf/10.1155/2023/4776770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[21]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6"/>
              </a:rPr>
              <a:t>https://link.springer.com/article/10.1186/1471-2377-11-67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[22]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7"/>
              </a:rPr>
              <a:t>https://arxiv.org/abs/1911.06278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[23]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8"/>
              </a:rPr>
              <a:t>https://www.mdpi.com/2076-3417/12/10/4920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[24]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9"/>
              </a:rPr>
              <a:t>https://aws.amazon.com/what-is/hyperparameter-tuning/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[25]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0"/>
              </a:rPr>
              <a:t>https://machinelearningmastery.com/a-gentle-introduction-to-positional-encoding-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0"/>
              </a:rPr>
              <a:t>in-transformer-models-part-1/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[26]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1"/>
              </a:rPr>
              <a:t>https://www.baeldung.com/cs/transformer-networks-residual-connections#:~: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1"/>
              </a:rPr>
              <a:t>text=First%20of%20all%2C%20residual%20connections,a%20non%2Dlinear%20activation%20function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54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5D57D437-0E14-C9D7-4003-81F7A94B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F020E-4333-D204-6099-490918000C0B}"/>
              </a:ext>
            </a:extLst>
          </p:cNvPr>
          <p:cNvSpPr txBox="1"/>
          <p:nvPr/>
        </p:nvSpPr>
        <p:spPr>
          <a:xfrm>
            <a:off x="4690431" y="2767936"/>
            <a:ext cx="6293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553315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EA7B278F-DFEB-424B-FA39-35649939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C2D92-8138-CE64-58E2-259CFF19F17C}"/>
              </a:ext>
            </a:extLst>
          </p:cNvPr>
          <p:cNvSpPr txBox="1"/>
          <p:nvPr/>
        </p:nvSpPr>
        <p:spPr>
          <a:xfrm>
            <a:off x="4117554" y="2519975"/>
            <a:ext cx="6163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3727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2236A-28AD-4458-50A8-9D311958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4C92FB7-A8F2-2C71-3787-795EC4F5B5D6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F7CEA444-0BCB-AD6E-7B00-5089614017A9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4874C5-4645-4A17-7728-2ED776715192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FDFEE9-6AA0-9BE8-8F00-9EE65321ED35}"/>
              </a:ext>
            </a:extLst>
          </p:cNvPr>
          <p:cNvGrpSpPr/>
          <p:nvPr/>
        </p:nvGrpSpPr>
        <p:grpSpPr>
          <a:xfrm>
            <a:off x="3213966" y="1702065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658A8032-D4A4-17D4-A41E-324B29B24460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E6390D-2E17-9E09-C86A-6BE5D33B30B2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0738E9-532C-58B4-C44A-202D268DE34D}"/>
              </a:ext>
            </a:extLst>
          </p:cNvPr>
          <p:cNvGrpSpPr/>
          <p:nvPr/>
        </p:nvGrpSpPr>
        <p:grpSpPr>
          <a:xfrm>
            <a:off x="3156491" y="2587120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0A863678-4792-9E50-3C3D-00F51D0C7C60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3E5D0E-40F9-E710-F6CF-24695A8C9CC4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B507ED-4292-0C8E-56E3-EDA8FE49329E}"/>
              </a:ext>
            </a:extLst>
          </p:cNvPr>
          <p:cNvGrpSpPr/>
          <p:nvPr/>
        </p:nvGrpSpPr>
        <p:grpSpPr>
          <a:xfrm>
            <a:off x="-2985356" y="3572601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F19E0F1C-9845-69AE-BBDB-34F6B7C49A33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532DC-2B8F-EF31-6FB1-3B5B7778D482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36F470-F1D6-7AE2-6765-C4ADF0507151}"/>
              </a:ext>
            </a:extLst>
          </p:cNvPr>
          <p:cNvGrpSpPr/>
          <p:nvPr/>
        </p:nvGrpSpPr>
        <p:grpSpPr>
          <a:xfrm>
            <a:off x="-3113547" y="4542778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CA7A6A0A-3AE2-60DB-564E-52BF5C1215BC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E8BA44-8B04-E171-D923-982CAD3CF96A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EF9DBA-BA30-6B67-103F-5CAA7395802D}"/>
              </a:ext>
            </a:extLst>
          </p:cNvPr>
          <p:cNvGrpSpPr/>
          <p:nvPr/>
        </p:nvGrpSpPr>
        <p:grpSpPr>
          <a:xfrm>
            <a:off x="-3120647" y="5568534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7229372E-0750-EA05-63C4-B24F6B6917FB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8D916-B4C5-9123-D41A-461F9A887D82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09683D-6676-3AEE-53E8-6E2118E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A03C3-0C01-3744-B505-6FEED5B73DBD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E617C-70C5-3D42-6199-1A402B0E8FCF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D9825-2B52-D90E-FBF7-178EA0794A72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B7CC94-BCBE-44D5-E033-64B6A962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4C436-658D-D35B-0C20-094055CEEC86}"/>
              </a:ext>
            </a:extLst>
          </p:cNvPr>
          <p:cNvSpPr/>
          <p:nvPr/>
        </p:nvSpPr>
        <p:spPr>
          <a:xfrm>
            <a:off x="-3132704" y="17359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91FBA1F4-33A9-A4C2-E49E-D89E6C3D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2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F0370-84D3-E1A9-A865-3C61CC4B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CA13C9E-6317-0E28-AB85-FDFF294712AD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06144B88-575A-D8CE-5036-E03D2EB304BC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425089-0B99-3859-269A-D641B764CE18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441392-BC37-7E30-A5BB-65E7DDEADA3F}"/>
              </a:ext>
            </a:extLst>
          </p:cNvPr>
          <p:cNvGrpSpPr/>
          <p:nvPr/>
        </p:nvGrpSpPr>
        <p:grpSpPr>
          <a:xfrm>
            <a:off x="3213966" y="1702065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519AB881-4FE1-A20E-4090-A47D33EC2221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8122E7-CF8B-CF6D-3899-B0E7D56F2EF3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4F7378-1AF4-D961-47A2-51CC820010E7}"/>
              </a:ext>
            </a:extLst>
          </p:cNvPr>
          <p:cNvGrpSpPr/>
          <p:nvPr/>
        </p:nvGrpSpPr>
        <p:grpSpPr>
          <a:xfrm>
            <a:off x="3156491" y="2587120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2133C60E-B771-22BB-B940-1DB062EE78D8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C3B6B-AE39-B9C7-CE80-294C25F1A7EB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F9CC89-267A-A04B-6887-B678CEB8FF70}"/>
              </a:ext>
            </a:extLst>
          </p:cNvPr>
          <p:cNvGrpSpPr/>
          <p:nvPr/>
        </p:nvGrpSpPr>
        <p:grpSpPr>
          <a:xfrm>
            <a:off x="3213966" y="3572502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8A72E3E0-FFB8-EC69-17C9-BEEE3D53F521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4B1C38-2A2C-4534-0421-5CED3612735B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E386DB-3E98-AED1-C03E-4D1B7D513A90}"/>
              </a:ext>
            </a:extLst>
          </p:cNvPr>
          <p:cNvGrpSpPr/>
          <p:nvPr/>
        </p:nvGrpSpPr>
        <p:grpSpPr>
          <a:xfrm>
            <a:off x="-3113547" y="4542778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6BC26A6E-C4C1-1358-84DF-4F27F2BD8275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5264D-02BC-79AC-4513-C0DC88E5CD7C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0705A0-3C3D-D983-A980-EBE2BB543E41}"/>
              </a:ext>
            </a:extLst>
          </p:cNvPr>
          <p:cNvGrpSpPr/>
          <p:nvPr/>
        </p:nvGrpSpPr>
        <p:grpSpPr>
          <a:xfrm>
            <a:off x="-3120647" y="5568534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57835AFF-5B77-524E-B074-8C78E69888A8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60C25C-733D-3D44-42BD-50EAE7987B80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F07AF-9474-4056-2CAA-299CAFFB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139B3-5758-3772-921A-811EB63F74DC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B37BC-D527-F562-F910-04B50EB8B432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570DDF-6862-9AEC-932A-7AFB105B6DF6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01A92B-5EB3-4660-2E1E-461D7086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6F131-25D9-65F4-C94E-AA9F279FB010}"/>
              </a:ext>
            </a:extLst>
          </p:cNvPr>
          <p:cNvSpPr/>
          <p:nvPr/>
        </p:nvSpPr>
        <p:spPr>
          <a:xfrm>
            <a:off x="-3160202" y="7901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D635CB0C-CCF5-73C8-A0AD-8980D187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EA48-11FA-4820-1844-53CE40E0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DE0C968-CCC4-5948-61B4-3C4287C854DE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AB2AACC7-F027-DF82-A598-7F52B34CDFF1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985659-81FE-2BAB-FEC0-91C5030D872E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C686BC-F038-098C-5477-AB728DD84983}"/>
              </a:ext>
            </a:extLst>
          </p:cNvPr>
          <p:cNvGrpSpPr/>
          <p:nvPr/>
        </p:nvGrpSpPr>
        <p:grpSpPr>
          <a:xfrm>
            <a:off x="3213966" y="1702065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B04673A2-CF80-0FD8-53AF-4BFA2D7B3C18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116354-835C-E64C-51DF-CF2E68CA3422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C05B9E-56E8-75FA-03A9-2A1BBC0F9658}"/>
              </a:ext>
            </a:extLst>
          </p:cNvPr>
          <p:cNvGrpSpPr/>
          <p:nvPr/>
        </p:nvGrpSpPr>
        <p:grpSpPr>
          <a:xfrm>
            <a:off x="3156491" y="2587120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E2D5F341-43C1-2EDA-C18F-3E94530DD87E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2F37B6-19C3-8650-A69D-6E71D9ECFCDB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232C60-A86B-5CA1-7F71-09E507198A68}"/>
              </a:ext>
            </a:extLst>
          </p:cNvPr>
          <p:cNvGrpSpPr/>
          <p:nvPr/>
        </p:nvGrpSpPr>
        <p:grpSpPr>
          <a:xfrm>
            <a:off x="3213966" y="3572502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DDE533E8-9965-8024-EFC6-11F2F8AE765E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78D6B9-089B-702B-37BA-B4456ECB63CE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8604C5-9F2C-8B44-5670-480D8D487472}"/>
              </a:ext>
            </a:extLst>
          </p:cNvPr>
          <p:cNvGrpSpPr/>
          <p:nvPr/>
        </p:nvGrpSpPr>
        <p:grpSpPr>
          <a:xfrm>
            <a:off x="3206862" y="4493734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5B6521B9-7B77-533F-C1A8-C34E9AFD3A56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C8C5D7-A491-C673-CC64-B98CA991E20B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4FB6AE-0058-8E2C-99AA-093337FCC3CE}"/>
              </a:ext>
            </a:extLst>
          </p:cNvPr>
          <p:cNvGrpSpPr/>
          <p:nvPr/>
        </p:nvGrpSpPr>
        <p:grpSpPr>
          <a:xfrm>
            <a:off x="-3120647" y="5568534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C565F372-E4E2-15FD-C8A3-0CFBA8B8C27C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4B66CC-ED83-8AED-ED96-8F2B8EEF786F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FE42B2-8CBD-FCF0-CDFB-DF2D872C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FE6E0-0B44-F7F9-9584-3B0D83D86331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87D3-B919-4C30-5CF8-587DEFCBCA97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F937E-CDF4-D782-5825-566538BFCA52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738C12-5F10-2E9B-B225-236F834E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76AB4-77E7-55E3-46D5-872509841B81}"/>
              </a:ext>
            </a:extLst>
          </p:cNvPr>
          <p:cNvSpPr/>
          <p:nvPr/>
        </p:nvSpPr>
        <p:spPr>
          <a:xfrm>
            <a:off x="-3160202" y="3469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530E3F12-45AE-0F6D-CCB5-C4B43F6D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961F-7C41-BE04-4B6C-F95F56C8C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5D63586-88D5-4377-16D1-F1D03E8295F2}"/>
              </a:ext>
            </a:extLst>
          </p:cNvPr>
          <p:cNvGrpSpPr/>
          <p:nvPr/>
        </p:nvGrpSpPr>
        <p:grpSpPr>
          <a:xfrm>
            <a:off x="3206862" y="661681"/>
            <a:ext cx="6772978" cy="620821"/>
            <a:chOff x="2634494" y="523767"/>
            <a:chExt cx="6772978" cy="620821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9706D0DE-4270-D8AC-8F70-6AFED4EB22DC}"/>
                </a:ext>
              </a:extLst>
            </p:cNvPr>
            <p:cNvSpPr/>
            <p:nvPr/>
          </p:nvSpPr>
          <p:spPr>
            <a:xfrm>
              <a:off x="2641599" y="52376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461630-D980-AA00-837C-53D2CF5392F4}"/>
                </a:ext>
              </a:extLst>
            </p:cNvPr>
            <p:cNvSpPr txBox="1"/>
            <p:nvPr/>
          </p:nvSpPr>
          <p:spPr>
            <a:xfrm>
              <a:off x="2634494" y="642274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Introduction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CAA07D-C41F-6100-5E1D-39B221C35494}"/>
              </a:ext>
            </a:extLst>
          </p:cNvPr>
          <p:cNvGrpSpPr/>
          <p:nvPr/>
        </p:nvGrpSpPr>
        <p:grpSpPr>
          <a:xfrm>
            <a:off x="3213966" y="1702065"/>
            <a:ext cx="6765874" cy="620821"/>
            <a:chOff x="2641594" y="1483169"/>
            <a:chExt cx="6765874" cy="620821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3D015F4E-D1E9-050A-CE15-CBAEF2576B47}"/>
                </a:ext>
              </a:extLst>
            </p:cNvPr>
            <p:cNvSpPr/>
            <p:nvPr/>
          </p:nvSpPr>
          <p:spPr>
            <a:xfrm>
              <a:off x="2641595" y="1483169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53EEF8-1DFE-8A81-2CAF-0F8D2C40DB1B}"/>
                </a:ext>
              </a:extLst>
            </p:cNvPr>
            <p:cNvSpPr txBox="1"/>
            <p:nvPr/>
          </p:nvSpPr>
          <p:spPr>
            <a:xfrm>
              <a:off x="2641594" y="1597602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Literature 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FAE555-8DBB-8741-C402-E7F6C396AC11}"/>
              </a:ext>
            </a:extLst>
          </p:cNvPr>
          <p:cNvGrpSpPr/>
          <p:nvPr/>
        </p:nvGrpSpPr>
        <p:grpSpPr>
          <a:xfrm>
            <a:off x="3156491" y="2587120"/>
            <a:ext cx="6823349" cy="620821"/>
            <a:chOff x="2584121" y="2450327"/>
            <a:chExt cx="6823349" cy="620821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54F70D85-97C8-2DC1-1584-E14FA721723A}"/>
                </a:ext>
              </a:extLst>
            </p:cNvPr>
            <p:cNvSpPr/>
            <p:nvPr/>
          </p:nvSpPr>
          <p:spPr>
            <a:xfrm>
              <a:off x="2641597" y="2450327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F5BF3-2857-FD33-B30D-4684837A67E5}"/>
                </a:ext>
              </a:extLst>
            </p:cNvPr>
            <p:cNvSpPr txBox="1"/>
            <p:nvPr/>
          </p:nvSpPr>
          <p:spPr>
            <a:xfrm>
              <a:off x="2584121" y="2569109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Pre-processing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B6979B-C195-2132-A857-B2EE19075018}"/>
              </a:ext>
            </a:extLst>
          </p:cNvPr>
          <p:cNvGrpSpPr/>
          <p:nvPr/>
        </p:nvGrpSpPr>
        <p:grpSpPr>
          <a:xfrm>
            <a:off x="3213966" y="3572502"/>
            <a:ext cx="6772976" cy="620821"/>
            <a:chOff x="2634494" y="3429796"/>
            <a:chExt cx="6772976" cy="620821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10E575C7-F4EC-F74C-E936-83D6BF4F9538}"/>
                </a:ext>
              </a:extLst>
            </p:cNvPr>
            <p:cNvSpPr/>
            <p:nvPr/>
          </p:nvSpPr>
          <p:spPr>
            <a:xfrm>
              <a:off x="2641597" y="3429796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831071-DC63-D380-D563-4D97B106CEDE}"/>
                </a:ext>
              </a:extLst>
            </p:cNvPr>
            <p:cNvSpPr txBox="1"/>
            <p:nvPr/>
          </p:nvSpPr>
          <p:spPr>
            <a:xfrm>
              <a:off x="2634494" y="3518915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362CD9-5EE1-C102-891F-9BC2BEDB44A5}"/>
              </a:ext>
            </a:extLst>
          </p:cNvPr>
          <p:cNvGrpSpPr/>
          <p:nvPr/>
        </p:nvGrpSpPr>
        <p:grpSpPr>
          <a:xfrm>
            <a:off x="3206862" y="4493734"/>
            <a:ext cx="6765875" cy="620821"/>
            <a:chOff x="2641594" y="4531222"/>
            <a:chExt cx="6765875" cy="620821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268087F3-FF25-3E04-B477-606F4AB733F5}"/>
                </a:ext>
              </a:extLst>
            </p:cNvPr>
            <p:cNvSpPr/>
            <p:nvPr/>
          </p:nvSpPr>
          <p:spPr>
            <a:xfrm>
              <a:off x="2641596" y="4531222"/>
              <a:ext cx="6765873" cy="62082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2C5E9-9632-40FD-8429-C08EE838477F}"/>
                </a:ext>
              </a:extLst>
            </p:cNvPr>
            <p:cNvSpPr txBox="1"/>
            <p:nvPr/>
          </p:nvSpPr>
          <p:spPr>
            <a:xfrm>
              <a:off x="2641594" y="4612900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Result and Discussion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1F2654-D15A-940E-AC45-AE1607E7CD2B}"/>
              </a:ext>
            </a:extLst>
          </p:cNvPr>
          <p:cNvGrpSpPr/>
          <p:nvPr/>
        </p:nvGrpSpPr>
        <p:grpSpPr>
          <a:xfrm>
            <a:off x="3221069" y="5491811"/>
            <a:ext cx="6772973" cy="620821"/>
            <a:chOff x="2634495" y="5565345"/>
            <a:chExt cx="6772973" cy="620821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8A750A10-DB7D-A338-40CB-76CBEA4B6253}"/>
                </a:ext>
              </a:extLst>
            </p:cNvPr>
            <p:cNvSpPr/>
            <p:nvPr/>
          </p:nvSpPr>
          <p:spPr>
            <a:xfrm>
              <a:off x="2641595" y="5565345"/>
              <a:ext cx="6765873" cy="620821"/>
            </a:xfrm>
            <a:prstGeom prst="homePlat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E584A0-B6BC-8217-8D2C-26DB12EE3A5C}"/>
                </a:ext>
              </a:extLst>
            </p:cNvPr>
            <p:cNvSpPr txBox="1"/>
            <p:nvPr/>
          </p:nvSpPr>
          <p:spPr>
            <a:xfrm>
              <a:off x="2634495" y="5647023"/>
              <a:ext cx="4107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7DB9F-1943-1A29-CA2E-878E5347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52" y="718062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5C73E-1336-EF43-EABC-FF81F3FCF161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475F9-2D90-A389-C1C3-7A190B2C4C0D}"/>
              </a:ext>
            </a:extLst>
          </p:cNvPr>
          <p:cNvSpPr txBox="1"/>
          <p:nvPr/>
        </p:nvSpPr>
        <p:spPr>
          <a:xfrm>
            <a:off x="-995766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B5AB-0768-0DA9-5057-F172EBA5BA6A}"/>
              </a:ext>
            </a:extLst>
          </p:cNvPr>
          <p:cNvSpPr/>
          <p:nvPr/>
        </p:nvSpPr>
        <p:spPr>
          <a:xfrm>
            <a:off x="2957814" y="365125"/>
            <a:ext cx="256152" cy="61277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3CF868-62EB-94A1-2446-A2E471F2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552" y="76544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28305-51CD-CB75-B724-07BC65F4D16D}"/>
              </a:ext>
            </a:extLst>
          </p:cNvPr>
          <p:cNvSpPr/>
          <p:nvPr/>
        </p:nvSpPr>
        <p:spPr>
          <a:xfrm>
            <a:off x="-3221060" y="0"/>
            <a:ext cx="61646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B726D8B1-339E-829E-3329-E36038CC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56" y="-60407"/>
            <a:ext cx="1459012" cy="13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125A-763D-99F4-67E3-47FA3025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74" y="-2307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 What is Multiple Sclerosis?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C52D-F355-05F3-1B71-7965AF78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418F4-2233-C4C8-E639-06B583504378}"/>
              </a:ext>
            </a:extLst>
          </p:cNvPr>
          <p:cNvGrpSpPr/>
          <p:nvPr/>
        </p:nvGrpSpPr>
        <p:grpSpPr>
          <a:xfrm>
            <a:off x="217541" y="829571"/>
            <a:ext cx="1646646" cy="6028429"/>
            <a:chOff x="169951" y="0"/>
            <a:chExt cx="2076236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470DD5-0479-9A45-212C-6F6B4693145D}"/>
                </a:ext>
              </a:extLst>
            </p:cNvPr>
            <p:cNvSpPr/>
            <p:nvPr/>
          </p:nvSpPr>
          <p:spPr>
            <a:xfrm>
              <a:off x="1064231" y="0"/>
              <a:ext cx="287676" cy="6858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01CDCC-0A29-8805-34B9-933E3F385D2F}"/>
                </a:ext>
              </a:extLst>
            </p:cNvPr>
            <p:cNvGrpSpPr/>
            <p:nvPr/>
          </p:nvGrpSpPr>
          <p:grpSpPr>
            <a:xfrm>
              <a:off x="169951" y="1381876"/>
              <a:ext cx="2076236" cy="2470935"/>
              <a:chOff x="169951" y="1381876"/>
              <a:chExt cx="2076236" cy="2470935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BCA1F725-D1A4-A156-5103-FC0FFA5B0C15}"/>
                  </a:ext>
                </a:extLst>
              </p:cNvPr>
              <p:cNvSpPr/>
              <p:nvPr/>
            </p:nvSpPr>
            <p:spPr>
              <a:xfrm rot="5400000">
                <a:off x="-27399" y="1579226"/>
                <a:ext cx="2470935" cy="2076236"/>
              </a:xfrm>
              <a:prstGeom prst="hexagon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D7743D2B-24C9-108F-569F-F2B9290798E3}"/>
                  </a:ext>
                </a:extLst>
              </p:cNvPr>
              <p:cNvSpPr/>
              <p:nvPr/>
            </p:nvSpPr>
            <p:spPr>
              <a:xfrm rot="5400000">
                <a:off x="127007" y="1726274"/>
                <a:ext cx="2162122" cy="178214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769DF24-0450-D165-E6CF-9E2B33D70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2376" y="1974543"/>
                <a:ext cx="1271535" cy="141728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59E8D9-AD3B-CB65-CDC1-9F007006F8C1}"/>
              </a:ext>
            </a:extLst>
          </p:cNvPr>
          <p:cNvGrpSpPr/>
          <p:nvPr/>
        </p:nvGrpSpPr>
        <p:grpSpPr>
          <a:xfrm>
            <a:off x="2450067" y="842480"/>
            <a:ext cx="1646646" cy="6015520"/>
            <a:chOff x="2450067" y="842480"/>
            <a:chExt cx="1646646" cy="6015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10EA962-4186-D32F-974E-AF52278A90E7}"/>
                </a:ext>
              </a:extLst>
            </p:cNvPr>
            <p:cNvGrpSpPr/>
            <p:nvPr/>
          </p:nvGrpSpPr>
          <p:grpSpPr>
            <a:xfrm>
              <a:off x="2450067" y="842480"/>
              <a:ext cx="1646646" cy="6015520"/>
              <a:chOff x="169952" y="0"/>
              <a:chExt cx="2076236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B8153D-4443-B257-30FF-17EB3C543E74}"/>
                  </a:ext>
                </a:extLst>
              </p:cNvPr>
              <p:cNvSpPr/>
              <p:nvPr/>
            </p:nvSpPr>
            <p:spPr>
              <a:xfrm>
                <a:off x="1064231" y="0"/>
                <a:ext cx="287676" cy="6858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063DC0-CFA0-6624-1CA0-F573B8FD3B05}"/>
                  </a:ext>
                </a:extLst>
              </p:cNvPr>
              <p:cNvGrpSpPr/>
              <p:nvPr/>
            </p:nvGrpSpPr>
            <p:grpSpPr>
              <a:xfrm>
                <a:off x="169952" y="1381876"/>
                <a:ext cx="2076236" cy="2470935"/>
                <a:chOff x="169952" y="1381876"/>
                <a:chExt cx="2076236" cy="2470935"/>
              </a:xfrm>
            </p:grpSpPr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0C77DF4A-E81F-89A3-1B1C-D927B50EECD3}"/>
                    </a:ext>
                  </a:extLst>
                </p:cNvPr>
                <p:cNvSpPr/>
                <p:nvPr/>
              </p:nvSpPr>
              <p:spPr>
                <a:xfrm rot="5400000">
                  <a:off x="-27398" y="1579226"/>
                  <a:ext cx="2470935" cy="2076236"/>
                </a:xfrm>
                <a:prstGeom prst="hexagon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Hexagon 20">
                  <a:extLst>
                    <a:ext uri="{FF2B5EF4-FFF2-40B4-BE49-F238E27FC236}">
                      <a16:creationId xmlns:a16="http://schemas.microsoft.com/office/drawing/2014/main" id="{2BBC5C0D-2C57-A976-F5AF-202DAF91B620}"/>
                    </a:ext>
                  </a:extLst>
                </p:cNvPr>
                <p:cNvSpPr/>
                <p:nvPr/>
              </p:nvSpPr>
              <p:spPr>
                <a:xfrm rot="5400000">
                  <a:off x="127007" y="1726274"/>
                  <a:ext cx="2162122" cy="178214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7255456-F3AA-814E-8974-491A7A5F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0708" y="2569234"/>
              <a:ext cx="945508" cy="1157823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88F2116-CA1C-EFCD-BA22-B9D980570DEB}"/>
              </a:ext>
            </a:extLst>
          </p:cNvPr>
          <p:cNvGrpSpPr/>
          <p:nvPr/>
        </p:nvGrpSpPr>
        <p:grpSpPr>
          <a:xfrm>
            <a:off x="4523782" y="842480"/>
            <a:ext cx="1728942" cy="6015520"/>
            <a:chOff x="4523782" y="842480"/>
            <a:chExt cx="1728942" cy="60155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000597-2C84-5EA8-89A1-C808F028A264}"/>
                </a:ext>
              </a:extLst>
            </p:cNvPr>
            <p:cNvGrpSpPr/>
            <p:nvPr/>
          </p:nvGrpSpPr>
          <p:grpSpPr>
            <a:xfrm>
              <a:off x="4523782" y="842480"/>
              <a:ext cx="1728942" cy="6015520"/>
              <a:chOff x="169951" y="0"/>
              <a:chExt cx="2076236" cy="6858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5723534-4942-026D-EEBB-5DC72A10F3A1}"/>
                  </a:ext>
                </a:extLst>
              </p:cNvPr>
              <p:cNvSpPr/>
              <p:nvPr/>
            </p:nvSpPr>
            <p:spPr>
              <a:xfrm>
                <a:off x="1064231" y="0"/>
                <a:ext cx="287676" cy="6858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605EF9F-CD9A-8C59-0C1E-D84FA1A156A1}"/>
                  </a:ext>
                </a:extLst>
              </p:cNvPr>
              <p:cNvGrpSpPr/>
              <p:nvPr/>
            </p:nvGrpSpPr>
            <p:grpSpPr>
              <a:xfrm>
                <a:off x="169951" y="1381876"/>
                <a:ext cx="2076236" cy="2470935"/>
                <a:chOff x="169951" y="1381876"/>
                <a:chExt cx="2076236" cy="2470935"/>
              </a:xfrm>
            </p:grpSpPr>
            <p:sp>
              <p:nvSpPr>
                <p:cNvPr id="26" name="Hexagon 25">
                  <a:extLst>
                    <a:ext uri="{FF2B5EF4-FFF2-40B4-BE49-F238E27FC236}">
                      <a16:creationId xmlns:a16="http://schemas.microsoft.com/office/drawing/2014/main" id="{43941414-C9A6-E639-2DE5-4142B54AA798}"/>
                    </a:ext>
                  </a:extLst>
                </p:cNvPr>
                <p:cNvSpPr/>
                <p:nvPr/>
              </p:nvSpPr>
              <p:spPr>
                <a:xfrm rot="5400000">
                  <a:off x="-27399" y="1579226"/>
                  <a:ext cx="2470935" cy="2076236"/>
                </a:xfrm>
                <a:prstGeom prst="hexagon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Hexagon 26">
                  <a:extLst>
                    <a:ext uri="{FF2B5EF4-FFF2-40B4-BE49-F238E27FC236}">
                      <a16:creationId xmlns:a16="http://schemas.microsoft.com/office/drawing/2014/main" id="{80AC75B3-2081-9DE2-CD17-4412777747BB}"/>
                    </a:ext>
                  </a:extLst>
                </p:cNvPr>
                <p:cNvSpPr/>
                <p:nvPr/>
              </p:nvSpPr>
              <p:spPr>
                <a:xfrm rot="5400000">
                  <a:off x="127007" y="1726274"/>
                  <a:ext cx="2162122" cy="178214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8EC6087-D54F-457B-A1DF-258ECFA57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5246" y="2620928"/>
              <a:ext cx="1265199" cy="1168305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9FC4980-EA02-EDE0-7986-16422C2E4448}"/>
              </a:ext>
            </a:extLst>
          </p:cNvPr>
          <p:cNvGrpSpPr/>
          <p:nvPr/>
        </p:nvGrpSpPr>
        <p:grpSpPr>
          <a:xfrm>
            <a:off x="6706889" y="842480"/>
            <a:ext cx="1801989" cy="6041340"/>
            <a:chOff x="6706889" y="842480"/>
            <a:chExt cx="1801989" cy="60413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14D31C3-10B8-4EDA-1B08-3786B7AD477A}"/>
                </a:ext>
              </a:extLst>
            </p:cNvPr>
            <p:cNvGrpSpPr/>
            <p:nvPr/>
          </p:nvGrpSpPr>
          <p:grpSpPr>
            <a:xfrm>
              <a:off x="6706889" y="842480"/>
              <a:ext cx="1801989" cy="6041340"/>
              <a:chOff x="169951" y="0"/>
              <a:chExt cx="2076236" cy="6858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58C3BB-026E-6728-AFE2-5E0582EAC0C3}"/>
                  </a:ext>
                </a:extLst>
              </p:cNvPr>
              <p:cNvSpPr/>
              <p:nvPr/>
            </p:nvSpPr>
            <p:spPr>
              <a:xfrm>
                <a:off x="1064231" y="0"/>
                <a:ext cx="287676" cy="6858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54B176-2B8E-C373-791E-C5F9D2E3E06C}"/>
                  </a:ext>
                </a:extLst>
              </p:cNvPr>
              <p:cNvGrpSpPr/>
              <p:nvPr/>
            </p:nvGrpSpPr>
            <p:grpSpPr>
              <a:xfrm>
                <a:off x="169951" y="1381876"/>
                <a:ext cx="2076236" cy="2470935"/>
                <a:chOff x="169951" y="1381876"/>
                <a:chExt cx="2076236" cy="2470935"/>
              </a:xfrm>
            </p:grpSpPr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44FAE8E2-A04D-0755-A63A-BCEEC135DCE5}"/>
                    </a:ext>
                  </a:extLst>
                </p:cNvPr>
                <p:cNvSpPr/>
                <p:nvPr/>
              </p:nvSpPr>
              <p:spPr>
                <a:xfrm rot="5400000">
                  <a:off x="-27399" y="1579226"/>
                  <a:ext cx="2470935" cy="2076236"/>
                </a:xfrm>
                <a:prstGeom prst="hexagon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1E615E9B-8F4A-50ED-F279-0C5E6A79EAE8}"/>
                    </a:ext>
                  </a:extLst>
                </p:cNvPr>
                <p:cNvSpPr/>
                <p:nvPr/>
              </p:nvSpPr>
              <p:spPr>
                <a:xfrm rot="5400000">
                  <a:off x="127007" y="1726274"/>
                  <a:ext cx="2162122" cy="178214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51CD0F-FB56-DB4A-ECBA-C8DE5A74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5375" y="2561311"/>
              <a:ext cx="1211699" cy="1162639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303910-3B1E-4712-6FAA-5FB20DF80D58}"/>
              </a:ext>
            </a:extLst>
          </p:cNvPr>
          <p:cNvGrpSpPr/>
          <p:nvPr/>
        </p:nvGrpSpPr>
        <p:grpSpPr>
          <a:xfrm>
            <a:off x="8636503" y="842480"/>
            <a:ext cx="1711799" cy="6015520"/>
            <a:chOff x="8636503" y="842480"/>
            <a:chExt cx="1711799" cy="60155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A64296F-91A7-BF46-B98C-FDCED1AD7734}"/>
                </a:ext>
              </a:extLst>
            </p:cNvPr>
            <p:cNvGrpSpPr/>
            <p:nvPr/>
          </p:nvGrpSpPr>
          <p:grpSpPr>
            <a:xfrm>
              <a:off x="8636503" y="842480"/>
              <a:ext cx="1711799" cy="6015520"/>
              <a:chOff x="169951" y="0"/>
              <a:chExt cx="2076236" cy="6858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49DBA34-46BE-DD44-D48C-40995DE31FB7}"/>
                  </a:ext>
                </a:extLst>
              </p:cNvPr>
              <p:cNvSpPr/>
              <p:nvPr/>
            </p:nvSpPr>
            <p:spPr>
              <a:xfrm>
                <a:off x="1064231" y="0"/>
                <a:ext cx="287676" cy="6858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B917E54-78B3-F90D-18F7-A8C57AA781A5}"/>
                  </a:ext>
                </a:extLst>
              </p:cNvPr>
              <p:cNvGrpSpPr/>
              <p:nvPr/>
            </p:nvGrpSpPr>
            <p:grpSpPr>
              <a:xfrm>
                <a:off x="169951" y="1381876"/>
                <a:ext cx="2076236" cy="2470935"/>
                <a:chOff x="169951" y="1381876"/>
                <a:chExt cx="2076236" cy="2470935"/>
              </a:xfrm>
            </p:grpSpPr>
            <p:sp>
              <p:nvSpPr>
                <p:cNvPr id="38" name="Hexagon 37">
                  <a:extLst>
                    <a:ext uri="{FF2B5EF4-FFF2-40B4-BE49-F238E27FC236}">
                      <a16:creationId xmlns:a16="http://schemas.microsoft.com/office/drawing/2014/main" id="{924D06F2-CD11-B011-C1FD-939DA9167D54}"/>
                    </a:ext>
                  </a:extLst>
                </p:cNvPr>
                <p:cNvSpPr/>
                <p:nvPr/>
              </p:nvSpPr>
              <p:spPr>
                <a:xfrm rot="5400000">
                  <a:off x="-27399" y="1579226"/>
                  <a:ext cx="2470935" cy="2076236"/>
                </a:xfrm>
                <a:prstGeom prst="hexagon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Hexagon 38">
                  <a:extLst>
                    <a:ext uri="{FF2B5EF4-FFF2-40B4-BE49-F238E27FC236}">
                      <a16:creationId xmlns:a16="http://schemas.microsoft.com/office/drawing/2014/main" id="{2A3533AD-973C-EE6C-CDE8-5EB49838FBCB}"/>
                    </a:ext>
                  </a:extLst>
                </p:cNvPr>
                <p:cNvSpPr/>
                <p:nvPr/>
              </p:nvSpPr>
              <p:spPr>
                <a:xfrm rot="5400000">
                  <a:off x="127007" y="1726274"/>
                  <a:ext cx="2162122" cy="178214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46B02C4-0C26-D91B-411C-B82DA0E0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71830" y="2508650"/>
              <a:ext cx="1165538" cy="129351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416E8-5567-FD40-8161-B04400883461}"/>
              </a:ext>
            </a:extLst>
          </p:cNvPr>
          <p:cNvGrpSpPr/>
          <p:nvPr/>
        </p:nvGrpSpPr>
        <p:grpSpPr>
          <a:xfrm>
            <a:off x="10564453" y="842480"/>
            <a:ext cx="1642979" cy="6028430"/>
            <a:chOff x="10564453" y="842480"/>
            <a:chExt cx="1642979" cy="602843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3CA795-A188-28CF-E45D-E90EDF3734E1}"/>
                </a:ext>
              </a:extLst>
            </p:cNvPr>
            <p:cNvGrpSpPr/>
            <p:nvPr/>
          </p:nvGrpSpPr>
          <p:grpSpPr>
            <a:xfrm>
              <a:off x="10564453" y="842480"/>
              <a:ext cx="1642979" cy="6028430"/>
              <a:chOff x="169951" y="0"/>
              <a:chExt cx="2076236" cy="6858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D12757-73FE-7EDD-6675-623D3C8CF2A1}"/>
                  </a:ext>
                </a:extLst>
              </p:cNvPr>
              <p:cNvSpPr/>
              <p:nvPr/>
            </p:nvSpPr>
            <p:spPr>
              <a:xfrm>
                <a:off x="1064231" y="0"/>
                <a:ext cx="287676" cy="6858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E2221C0-4B48-BDA5-C10B-7566F381DBE8}"/>
                  </a:ext>
                </a:extLst>
              </p:cNvPr>
              <p:cNvGrpSpPr/>
              <p:nvPr/>
            </p:nvGrpSpPr>
            <p:grpSpPr>
              <a:xfrm>
                <a:off x="169951" y="1381876"/>
                <a:ext cx="2076236" cy="2470935"/>
                <a:chOff x="169951" y="1381876"/>
                <a:chExt cx="2076236" cy="2470935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2B192862-4CAF-FD57-5CA1-67D93236C730}"/>
                    </a:ext>
                  </a:extLst>
                </p:cNvPr>
                <p:cNvSpPr/>
                <p:nvPr/>
              </p:nvSpPr>
              <p:spPr>
                <a:xfrm rot="5400000">
                  <a:off x="-27399" y="1579226"/>
                  <a:ext cx="2470935" cy="2076236"/>
                </a:xfrm>
                <a:prstGeom prst="hexagon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0293A9A7-35D7-F96D-E37A-1A3F26036B2F}"/>
                    </a:ext>
                  </a:extLst>
                </p:cNvPr>
                <p:cNvSpPr/>
                <p:nvPr/>
              </p:nvSpPr>
              <p:spPr>
                <a:xfrm rot="5400000">
                  <a:off x="127007" y="1726274"/>
                  <a:ext cx="2162122" cy="178214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29DCA44-3A05-F1B4-5917-BBB55F3E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33125" y="2512624"/>
              <a:ext cx="929946" cy="1289544"/>
            </a:xfrm>
            <a:prstGeom prst="rect">
              <a:avLst/>
            </a:prstGeom>
          </p:spPr>
        </p:pic>
      </p:grpSp>
      <p:pic>
        <p:nvPicPr>
          <p:cNvPr id="57" name="Picture 2" descr="A green shield with a white letter&#10;&#10;Description automatically generated">
            <a:extLst>
              <a:ext uri="{FF2B5EF4-FFF2-40B4-BE49-F238E27FC236}">
                <a16:creationId xmlns:a16="http://schemas.microsoft.com/office/drawing/2014/main" id="{EB53F8DE-8D9B-D2B8-F38C-B10A3330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19" y="-25642"/>
            <a:ext cx="1127967" cy="10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2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accel="61538" fill="hold" nodeType="clickEffect" p14:presetBounceEnd="38462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462">
                                          <p:cBhvr additive="base">
                                            <p:cTn id="37" dur="1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462">
                                          <p:cBhvr additive="base">
                                            <p:cTn id="38" dur="1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accel="6153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918</Words>
  <Application>Microsoft Office PowerPoint</Application>
  <PresentationFormat>Widescreen</PresentationFormat>
  <Paragraphs>173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What is Multiple Sclerosis?</vt:lpstr>
      <vt:lpstr>INTRODUCTION</vt:lpstr>
      <vt:lpstr>INTRODUCTION</vt:lpstr>
      <vt:lpstr>LITERATURE REVIEW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Samikshya Adhikari</dc:creator>
  <cp:lastModifiedBy>Samikshya Adhikari</cp:lastModifiedBy>
  <cp:revision>293</cp:revision>
  <dcterms:created xsi:type="dcterms:W3CDTF">2025-04-13T17:04:54Z</dcterms:created>
  <dcterms:modified xsi:type="dcterms:W3CDTF">2025-04-16T17:05:36Z</dcterms:modified>
</cp:coreProperties>
</file>